
<file path=[Content_Types].xml><?xml version="1.0" encoding="utf-8"?>
<Types xmlns="http://schemas.openxmlformats.org/package/2006/content-types">
  <Default ContentType="image/jpeg" Extension="jpg"/>
  <Default ContentType="application/vnd.openxmlformats-package.relationships+xml" Extension="rels"/>
  <Default ContentType="application/xml" Extension="xml"/>
  <Override ContentType="application/vnd.openxmlformats-officedocument.presentationml.slideLayout+xml" PartName="/ppt/slideLayouts/slideLayout1.xml"/>
  <Override ContentType="application/vnd.openxmlformats-officedocument.presentationml.slideLayout+xml" PartName="/ppt/slideLayouts/slideLayout3.xml"/>
  <Override ContentType="application/vnd.openxmlformats-officedocument.presentationml.slideLayout+xml" PartName="/ppt/slideLayouts/slideLayout6.xml"/>
  <Override ContentType="application/vnd.openxmlformats-officedocument.presentationml.slideLayout+xml" PartName="/ppt/slideLayouts/slideLayout2.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20.xml"/>
  <Override ContentType="application/vnd.openxmlformats-officedocument.presentationml.notesSlide+xml" PartName="/ppt/notesSlides/notesSlide9.xml"/>
  <Override ContentType="application/vnd.openxmlformats-officedocument.presentationml.notesSlide+xml" PartName="/ppt/notesSlides/notesSlide33.xml"/>
  <Override ContentType="application/vnd.openxmlformats-officedocument.presentationml.notesSlide+xml" PartName="/ppt/notesSlides/notesSlide10.xml"/>
  <Override ContentType="application/vnd.openxmlformats-officedocument.presentationml.notesSlide+xml" PartName="/ppt/notesSlides/notesSlide24.xml"/>
  <Override ContentType="application/vnd.openxmlformats-officedocument.presentationml.notesSlide+xml" PartName="/ppt/notesSlides/notesSlide17.xml"/>
  <Override ContentType="application/vnd.openxmlformats-officedocument.presentationml.notesSlide+xml" PartName="/ppt/notesSlides/notesSlide25.xml"/>
  <Override ContentType="application/vnd.openxmlformats-officedocument.presentationml.notesSlide+xml" PartName="/ppt/notesSlides/notesSlide14.xml"/>
  <Override ContentType="application/vnd.openxmlformats-officedocument.presentationml.notesSlide+xml" PartName="/ppt/notesSlides/notesSlide32.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31.xml"/>
  <Override ContentType="application/vnd.openxmlformats-officedocument.presentationml.notesSlide+xml" PartName="/ppt/notesSlides/notesSlide22.xml"/>
  <Override ContentType="application/vnd.openxmlformats-officedocument.presentationml.notesSlide+xml" PartName="/ppt/notesSlides/notesSlide13.xml"/>
  <Override ContentType="application/vnd.openxmlformats-officedocument.presentationml.notesSlide+xml" PartName="/ppt/notesSlides/notesSlide27.xml"/>
  <Override ContentType="application/vnd.openxmlformats-officedocument.presentationml.notesSlide+xml" PartName="/ppt/notesSlides/notesSlide16.xml"/>
  <Override ContentType="application/vnd.openxmlformats-officedocument.presentationml.notesSlide+xml" PartName="/ppt/notesSlides/notesSlide12.xml"/>
  <Override ContentType="application/vnd.openxmlformats-officedocument.presentationml.notesSlide+xml" PartName="/ppt/notesSlides/notesSlide3.xml"/>
  <Override ContentType="application/vnd.openxmlformats-officedocument.presentationml.notesSlide+xml" PartName="/ppt/notesSlides/notesSlide1.xml"/>
  <Override ContentType="application/vnd.openxmlformats-officedocument.presentationml.notesSlide+xml" PartName="/ppt/notesSlides/notesSlide15.xml"/>
  <Override ContentType="application/vnd.openxmlformats-officedocument.presentationml.notesSlide+xml" PartName="/ppt/notesSlides/notesSlide6.xml"/>
  <Override ContentType="application/vnd.openxmlformats-officedocument.presentationml.notesSlide+xml" PartName="/ppt/notesSlides/notesSlide28.xml"/>
  <Override ContentType="application/vnd.openxmlformats-officedocument.presentationml.notesSlide+xml" PartName="/ppt/notesSlides/notesSlide26.xml"/>
  <Override ContentType="application/vnd.openxmlformats-officedocument.presentationml.notesSlide+xml" PartName="/ppt/notesSlides/notesSlide8.xml"/>
  <Override ContentType="application/vnd.openxmlformats-officedocument.presentationml.notesSlide+xml" PartName="/ppt/notesSlides/notesSlide11.xml"/>
  <Override ContentType="application/vnd.openxmlformats-officedocument.presentationml.notesSlide+xml" PartName="/ppt/notesSlides/notesSlide23.xml"/>
  <Override ContentType="application/vnd.openxmlformats-officedocument.presentationml.notesSlide+xml" PartName="/ppt/notesSlides/notesSlide29.xml"/>
  <Override ContentType="application/vnd.openxmlformats-officedocument.presentationml.notesSlide+xml" PartName="/ppt/notesSlides/notesSlide19.xml"/>
  <Override ContentType="application/vnd.openxmlformats-officedocument.presentationml.notesSlide+xml" PartName="/ppt/notesSlides/notesSlide30.xml"/>
  <Override ContentType="application/vnd.openxmlformats-officedocument.presentationml.notesSlide+xml" PartName="/ppt/notesSlides/notesSlide34.xml"/>
  <Override ContentType="application/vnd.openxmlformats-officedocument.presentationml.notesSlide+xml" PartName="/ppt/notesSlides/notesSlide21.xml"/>
  <Override ContentType="application/vnd.openxmlformats-officedocument.presentationml.notesSlide+xml" PartName="/ppt/notesSlides/notesSlide1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3.xml"/>
  <Override ContentType="application/vnd.openxmlformats-officedocument.theme+xml" PartName="/ppt/theme/theme2.xml"/>
  <Override ContentType="application/vnd.openxmlformats-officedocument.theme+xml" PartName="/ppt/theme/theme1.xml"/>
  <Override ContentType="application/vnd.openxmlformats-officedocument.presentationml.slideMaster+xml" PartName="/ppt/slideMasters/slideMaster1.xml"/>
  <Override ContentType="application/vnd.openxmlformats-officedocument.presentationml.slide+xml" PartName="/ppt/slides/slide16.xml"/>
  <Override ContentType="application/vnd.openxmlformats-officedocument.presentationml.slide+xml" PartName="/ppt/slides/slide21.xml"/>
  <Override ContentType="application/vnd.openxmlformats-officedocument.presentationml.slide+xml" PartName="/ppt/slides/slide2.xml"/>
  <Override ContentType="application/vnd.openxmlformats-officedocument.presentationml.slide+xml" PartName="/ppt/slides/slide26.xml"/>
  <Override ContentType="application/vnd.openxmlformats-officedocument.presentationml.slide+xml" PartName="/ppt/slides/slide25.xml"/>
  <Override ContentType="application/vnd.openxmlformats-officedocument.presentationml.slide+xml" PartName="/ppt/slides/slide6.xml"/>
  <Override ContentType="application/vnd.openxmlformats-officedocument.presentationml.slide+xml" PartName="/ppt/slides/slide3.xml"/>
  <Override ContentType="application/vnd.openxmlformats-officedocument.presentationml.slide+xml" PartName="/ppt/slides/slide33.xml"/>
  <Override ContentType="application/vnd.openxmlformats-officedocument.presentationml.slide+xml" PartName="/ppt/slides/slide17.xml"/>
  <Override ContentType="application/vnd.openxmlformats-officedocument.presentationml.slide+xml" PartName="/ppt/slides/slide24.xml"/>
  <Override ContentType="application/vnd.openxmlformats-officedocument.presentationml.slide+xml" PartName="/ppt/slides/slide34.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0.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29.xml"/>
  <Override ContentType="application/vnd.openxmlformats-officedocument.presentationml.slide+xml" PartName="/ppt/slides/slide9.xml"/>
  <Override ContentType="application/vnd.openxmlformats-officedocument.presentationml.slide+xml" PartName="/ppt/slides/slide18.xml"/>
  <Override ContentType="application/vnd.openxmlformats-officedocument.presentationml.slide+xml" PartName="/ppt/slides/slide15.xml"/>
  <Override ContentType="application/vnd.openxmlformats-officedocument.presentationml.slide+xml" PartName="/ppt/slides/slide7.xml"/>
  <Override ContentType="application/vnd.openxmlformats-officedocument.presentationml.slide+xml" PartName="/ppt/slides/slide30.xml"/>
  <Override ContentType="application/vnd.openxmlformats-officedocument.presentationml.slide+xml" PartName="/ppt/slides/slide8.xml"/>
  <Override ContentType="application/vnd.openxmlformats-officedocument.presentationml.slide+xml" PartName="/ppt/slides/slide27.xml"/>
  <Override ContentType="application/vnd.openxmlformats-officedocument.presentationml.slide+xml" PartName="/ppt/slides/slide19.xml"/>
  <Override ContentType="application/vnd.openxmlformats-officedocument.presentationml.slide+xml" PartName="/ppt/slides/slide28.xml"/>
  <Override ContentType="application/vnd.openxmlformats-officedocument.presentationml.slide+xml" PartName="/ppt/slides/slide4.xml"/>
  <Override ContentType="application/vnd.openxmlformats-officedocument.presentationml.slide+xml" PartName="/ppt/slides/slide14.xml"/>
  <Override ContentType="application/vnd.openxmlformats-officedocument.presentationml.slide+xml" PartName="/ppt/slides/slide5.xml"/>
  <Override ContentType="application/vnd.openxmlformats-officedocument.presentationml.slide+xml" PartName="/ppt/slides/slide22.xml"/>
  <Override ContentType="application/vnd.openxmlformats-officedocument.presentationml.tableStyles+xml" PartName="/ppt/tableStyl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Lst>
  <p:sldSz cy="51435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39" Type="http://schemas.openxmlformats.org/officeDocument/2006/relationships/slide" Target="slides/slide34.xml"/><Relationship Id="rId38" Type="http://schemas.openxmlformats.org/officeDocument/2006/relationships/slide" Target="slides/slide33.xml"/><Relationship Id="rId37" Type="http://schemas.openxmlformats.org/officeDocument/2006/relationships/slide" Target="slides/slide32.xml"/><Relationship Id="rId19" Type="http://schemas.openxmlformats.org/officeDocument/2006/relationships/slide" Target="slides/slide14.xml"/><Relationship Id="rId36" Type="http://schemas.openxmlformats.org/officeDocument/2006/relationships/slide" Target="slides/slide31.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30" Type="http://schemas.openxmlformats.org/officeDocument/2006/relationships/slide" Target="slides/slide25.xml"/><Relationship Id="rId12" Type="http://schemas.openxmlformats.org/officeDocument/2006/relationships/slide" Target="slides/slide7.xml"/><Relationship Id="rId31" Type="http://schemas.openxmlformats.org/officeDocument/2006/relationships/slide" Target="slides/slide26.xml"/><Relationship Id="rId13" Type="http://schemas.openxmlformats.org/officeDocument/2006/relationships/slide" Target="slides/slide8.xml"/><Relationship Id="rId10" Type="http://schemas.openxmlformats.org/officeDocument/2006/relationships/slide" Target="slides/slide5.xml"/><Relationship Id="rId11" Type="http://schemas.openxmlformats.org/officeDocument/2006/relationships/slide" Target="slides/slide6.xml"/><Relationship Id="rId34" Type="http://schemas.openxmlformats.org/officeDocument/2006/relationships/slide" Target="slides/slide29.xml"/><Relationship Id="rId35" Type="http://schemas.openxmlformats.org/officeDocument/2006/relationships/slide" Target="slides/slide30.xml"/><Relationship Id="rId32" Type="http://schemas.openxmlformats.org/officeDocument/2006/relationships/slide" Target="slides/slide27.xml"/><Relationship Id="rId33" Type="http://schemas.openxmlformats.org/officeDocument/2006/relationships/slide" Target="slides/slide28.xml"/><Relationship Id="rId29" Type="http://schemas.openxmlformats.org/officeDocument/2006/relationships/slide" Target="slides/slide2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 Type="http://schemas.openxmlformats.org/officeDocument/2006/relationships/presProps" Target="presProps.xml"/><Relationship Id="rId21" Type="http://schemas.openxmlformats.org/officeDocument/2006/relationships/slide" Target="slides/slide16.xml"/><Relationship Id="rId1" Type="http://schemas.openxmlformats.org/officeDocument/2006/relationships/theme" Target="theme/theme1.xml"/><Relationship Id="rId22" Type="http://schemas.openxmlformats.org/officeDocument/2006/relationships/slide" Target="slides/slide17.xml"/><Relationship Id="rId4" Type="http://schemas.openxmlformats.org/officeDocument/2006/relationships/slideMaster" Target="slideMasters/slideMaster1.xml"/><Relationship Id="rId23" Type="http://schemas.openxmlformats.org/officeDocument/2006/relationships/slide" Target="slides/slide18.xml"/><Relationship Id="rId3" Type="http://schemas.openxmlformats.org/officeDocument/2006/relationships/tableStyles" Target="tableStyles.xml"/><Relationship Id="rId24" Type="http://schemas.openxmlformats.org/officeDocument/2006/relationships/slide" Target="slides/slide19.xml"/><Relationship Id="rId20" Type="http://schemas.openxmlformats.org/officeDocument/2006/relationships/slide" Target="slides/slide15.xml"/><Relationship Id="rId9" Type="http://schemas.openxmlformats.org/officeDocument/2006/relationships/slide" Target="slides/slide4.xml"/><Relationship Id="rId6" Type="http://schemas.openxmlformats.org/officeDocument/2006/relationships/slide" Target="slides/slide1.xml"/><Relationship Id="rId5" Type="http://schemas.openxmlformats.org/officeDocument/2006/relationships/notesMaster" Target="notesMasters/notesMaster1.xml"/><Relationship Id="rId8" Type="http://schemas.openxmlformats.org/officeDocument/2006/relationships/slide" Target="slides/slide3.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 name="Shape 45"/>
        <p:cNvGrpSpPr/>
        <p:nvPr/>
      </p:nvGrpSpPr>
      <p:grpSpPr>
        <a:xfrm>
          <a:off x="0" y="0"/>
          <a:ext cx="0" cy="0"/>
          <a:chOff x="0" y="0"/>
          <a:chExt cx="0" cy="0"/>
        </a:xfrm>
      </p:grpSpPr>
      <p:sp>
        <p:nvSpPr>
          <p:cNvPr id="46" name="Shape 4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47" name="Shape 4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 name="Shape 99"/>
        <p:cNvGrpSpPr/>
        <p:nvPr/>
      </p:nvGrpSpPr>
      <p:grpSpPr>
        <a:xfrm>
          <a:off x="0" y="0"/>
          <a:ext cx="0" cy="0"/>
          <a:chOff x="0" y="0"/>
          <a:chExt cx="0" cy="0"/>
        </a:xfrm>
      </p:grpSpPr>
      <p:sp>
        <p:nvSpPr>
          <p:cNvPr id="100" name="Shape 100"/>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01" name="Shape 101"/>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08" name="Shape 10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16" name="Shape 11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1" name="Shape 121"/>
        <p:cNvGrpSpPr/>
        <p:nvPr/>
      </p:nvGrpSpPr>
      <p:grpSpPr>
        <a:xfrm>
          <a:off x="0" y="0"/>
          <a:ext cx="0" cy="0"/>
          <a:chOff x="0" y="0"/>
          <a:chExt cx="0" cy="0"/>
        </a:xfrm>
      </p:grpSpPr>
      <p:sp>
        <p:nvSpPr>
          <p:cNvPr id="122" name="Shape 12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23" name="Shape 12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7" name="Shape 127"/>
        <p:cNvGrpSpPr/>
        <p:nvPr/>
      </p:nvGrpSpPr>
      <p:grpSpPr>
        <a:xfrm>
          <a:off x="0" y="0"/>
          <a:ext cx="0" cy="0"/>
          <a:chOff x="0" y="0"/>
          <a:chExt cx="0" cy="0"/>
        </a:xfrm>
      </p:grpSpPr>
      <p:sp>
        <p:nvSpPr>
          <p:cNvPr id="128" name="Shape 128"/>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29" name="Shape 12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3" name="Shape 133"/>
        <p:cNvGrpSpPr/>
        <p:nvPr/>
      </p:nvGrpSpPr>
      <p:grpSpPr>
        <a:xfrm>
          <a:off x="0" y="0"/>
          <a:ext cx="0" cy="0"/>
          <a:chOff x="0" y="0"/>
          <a:chExt cx="0" cy="0"/>
        </a:xfrm>
      </p:grpSpPr>
      <p:sp>
        <p:nvSpPr>
          <p:cNvPr id="134" name="Shape 13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35" name="Shape 13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0" name="Shape 140"/>
        <p:cNvGrpSpPr/>
        <p:nvPr/>
      </p:nvGrpSpPr>
      <p:grpSpPr>
        <a:xfrm>
          <a:off x="0" y="0"/>
          <a:ext cx="0" cy="0"/>
          <a:chOff x="0" y="0"/>
          <a:chExt cx="0" cy="0"/>
        </a:xfrm>
      </p:grpSpPr>
      <p:sp>
        <p:nvSpPr>
          <p:cNvPr id="141" name="Shape 14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42" name="Shape 14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48" name="Shape 14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2" name="Shape 152"/>
        <p:cNvGrpSpPr/>
        <p:nvPr/>
      </p:nvGrpSpPr>
      <p:grpSpPr>
        <a:xfrm>
          <a:off x="0" y="0"/>
          <a:ext cx="0" cy="0"/>
          <a:chOff x="0" y="0"/>
          <a:chExt cx="0" cy="0"/>
        </a:xfrm>
      </p:grpSpPr>
      <p:sp>
        <p:nvSpPr>
          <p:cNvPr id="153" name="Shape 15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54" name="Shape 15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60" name="Shape 16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 name="Shape 51"/>
        <p:cNvGrpSpPr/>
        <p:nvPr/>
      </p:nvGrpSpPr>
      <p:grpSpPr>
        <a:xfrm>
          <a:off x="0" y="0"/>
          <a:ext cx="0" cy="0"/>
          <a:chOff x="0" y="0"/>
          <a:chExt cx="0" cy="0"/>
        </a:xfrm>
      </p:grpSpPr>
      <p:sp>
        <p:nvSpPr>
          <p:cNvPr id="52" name="Shape 5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53" name="Shape 5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4" name="Shape 164"/>
        <p:cNvGrpSpPr/>
        <p:nvPr/>
      </p:nvGrpSpPr>
      <p:grpSpPr>
        <a:xfrm>
          <a:off x="0" y="0"/>
          <a:ext cx="0" cy="0"/>
          <a:chOff x="0" y="0"/>
          <a:chExt cx="0" cy="0"/>
        </a:xfrm>
      </p:grpSpPr>
      <p:sp>
        <p:nvSpPr>
          <p:cNvPr id="165" name="Shape 16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66" name="Shape 16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72" name="Shape 17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6" name="Shape 176"/>
        <p:cNvGrpSpPr/>
        <p:nvPr/>
      </p:nvGrpSpPr>
      <p:grpSpPr>
        <a:xfrm>
          <a:off x="0" y="0"/>
          <a:ext cx="0" cy="0"/>
          <a:chOff x="0" y="0"/>
          <a:chExt cx="0" cy="0"/>
        </a:xfrm>
      </p:grpSpPr>
      <p:sp>
        <p:nvSpPr>
          <p:cNvPr id="177" name="Shape 17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78" name="Shape 17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2" name="Shape 182"/>
        <p:cNvGrpSpPr/>
        <p:nvPr/>
      </p:nvGrpSpPr>
      <p:grpSpPr>
        <a:xfrm>
          <a:off x="0" y="0"/>
          <a:ext cx="0" cy="0"/>
          <a:chOff x="0" y="0"/>
          <a:chExt cx="0" cy="0"/>
        </a:xfrm>
      </p:grpSpPr>
      <p:sp>
        <p:nvSpPr>
          <p:cNvPr id="183" name="Shape 18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84" name="Shape 18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8" name="Shape 188"/>
        <p:cNvGrpSpPr/>
        <p:nvPr/>
      </p:nvGrpSpPr>
      <p:grpSpPr>
        <a:xfrm>
          <a:off x="0" y="0"/>
          <a:ext cx="0" cy="0"/>
          <a:chOff x="0" y="0"/>
          <a:chExt cx="0" cy="0"/>
        </a:xfrm>
      </p:grpSpPr>
      <p:sp>
        <p:nvSpPr>
          <p:cNvPr id="189" name="Shape 18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90" name="Shape 19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96" name="Shape 19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1" name="Shape 201"/>
        <p:cNvGrpSpPr/>
        <p:nvPr/>
      </p:nvGrpSpPr>
      <p:grpSpPr>
        <a:xfrm>
          <a:off x="0" y="0"/>
          <a:ext cx="0" cy="0"/>
          <a:chOff x="0" y="0"/>
          <a:chExt cx="0" cy="0"/>
        </a:xfrm>
      </p:grpSpPr>
      <p:sp>
        <p:nvSpPr>
          <p:cNvPr id="202" name="Shape 20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203" name="Shape 20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9" name="Shape 209"/>
        <p:cNvGrpSpPr/>
        <p:nvPr/>
      </p:nvGrpSpPr>
      <p:grpSpPr>
        <a:xfrm>
          <a:off x="0" y="0"/>
          <a:ext cx="0" cy="0"/>
          <a:chOff x="0" y="0"/>
          <a:chExt cx="0" cy="0"/>
        </a:xfrm>
      </p:grpSpPr>
      <p:sp>
        <p:nvSpPr>
          <p:cNvPr id="210" name="Shape 210"/>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211" name="Shape 211"/>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218" name="Shape 21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2" name="Shape 222"/>
        <p:cNvGrpSpPr/>
        <p:nvPr/>
      </p:nvGrpSpPr>
      <p:grpSpPr>
        <a:xfrm>
          <a:off x="0" y="0"/>
          <a:ext cx="0" cy="0"/>
          <a:chOff x="0" y="0"/>
          <a:chExt cx="0" cy="0"/>
        </a:xfrm>
      </p:grpSpPr>
      <p:sp>
        <p:nvSpPr>
          <p:cNvPr id="223" name="Shape 22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224" name="Shape 22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 name="Shape 57"/>
        <p:cNvGrpSpPr/>
        <p:nvPr/>
      </p:nvGrpSpPr>
      <p:grpSpPr>
        <a:xfrm>
          <a:off x="0" y="0"/>
          <a:ext cx="0" cy="0"/>
          <a:chOff x="0" y="0"/>
          <a:chExt cx="0" cy="0"/>
        </a:xfrm>
      </p:grpSpPr>
      <p:sp>
        <p:nvSpPr>
          <p:cNvPr id="58" name="Shape 58"/>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59" name="Shape 5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8" name="Shape 228"/>
        <p:cNvGrpSpPr/>
        <p:nvPr/>
      </p:nvGrpSpPr>
      <p:grpSpPr>
        <a:xfrm>
          <a:off x="0" y="0"/>
          <a:ext cx="0" cy="0"/>
          <a:chOff x="0" y="0"/>
          <a:chExt cx="0" cy="0"/>
        </a:xfrm>
      </p:grpSpPr>
      <p:sp>
        <p:nvSpPr>
          <p:cNvPr id="229" name="Shape 22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230" name="Shape 23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5" name="Shape 235"/>
        <p:cNvGrpSpPr/>
        <p:nvPr/>
      </p:nvGrpSpPr>
      <p:grpSpPr>
        <a:xfrm>
          <a:off x="0" y="0"/>
          <a:ext cx="0" cy="0"/>
          <a:chOff x="0" y="0"/>
          <a:chExt cx="0" cy="0"/>
        </a:xfrm>
      </p:grpSpPr>
      <p:sp>
        <p:nvSpPr>
          <p:cNvPr id="236" name="Shape 23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237" name="Shape 23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1" name="Shape 241"/>
        <p:cNvGrpSpPr/>
        <p:nvPr/>
      </p:nvGrpSpPr>
      <p:grpSpPr>
        <a:xfrm>
          <a:off x="0" y="0"/>
          <a:ext cx="0" cy="0"/>
          <a:chOff x="0" y="0"/>
          <a:chExt cx="0" cy="0"/>
        </a:xfrm>
      </p:grpSpPr>
      <p:sp>
        <p:nvSpPr>
          <p:cNvPr id="242" name="Shape 24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243" name="Shape 24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7" name="Shape 247"/>
        <p:cNvGrpSpPr/>
        <p:nvPr/>
      </p:nvGrpSpPr>
      <p:grpSpPr>
        <a:xfrm>
          <a:off x="0" y="0"/>
          <a:ext cx="0" cy="0"/>
          <a:chOff x="0" y="0"/>
          <a:chExt cx="0" cy="0"/>
        </a:xfrm>
      </p:grpSpPr>
      <p:sp>
        <p:nvSpPr>
          <p:cNvPr id="248" name="Shape 248"/>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249" name="Shape 24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3" name="Shape 253"/>
        <p:cNvGrpSpPr/>
        <p:nvPr/>
      </p:nvGrpSpPr>
      <p:grpSpPr>
        <a:xfrm>
          <a:off x="0" y="0"/>
          <a:ext cx="0" cy="0"/>
          <a:chOff x="0" y="0"/>
          <a:chExt cx="0" cy="0"/>
        </a:xfrm>
      </p:grpSpPr>
      <p:sp>
        <p:nvSpPr>
          <p:cNvPr id="254" name="Shape 25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255" name="Shape 25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3" name="Shape 63"/>
        <p:cNvGrpSpPr/>
        <p:nvPr/>
      </p:nvGrpSpPr>
      <p:grpSpPr>
        <a:xfrm>
          <a:off x="0" y="0"/>
          <a:ext cx="0" cy="0"/>
          <a:chOff x="0" y="0"/>
          <a:chExt cx="0" cy="0"/>
        </a:xfrm>
      </p:grpSpPr>
      <p:sp>
        <p:nvSpPr>
          <p:cNvPr id="64" name="Shape 6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65" name="Shape 6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 name="Shape 69"/>
        <p:cNvGrpSpPr/>
        <p:nvPr/>
      </p:nvGrpSpPr>
      <p:grpSpPr>
        <a:xfrm>
          <a:off x="0" y="0"/>
          <a:ext cx="0" cy="0"/>
          <a:chOff x="0" y="0"/>
          <a:chExt cx="0" cy="0"/>
        </a:xfrm>
      </p:grpSpPr>
      <p:sp>
        <p:nvSpPr>
          <p:cNvPr id="70" name="Shape 70"/>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71" name="Shape 71"/>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5" name="Shape 75"/>
        <p:cNvGrpSpPr/>
        <p:nvPr/>
      </p:nvGrpSpPr>
      <p:grpSpPr>
        <a:xfrm>
          <a:off x="0" y="0"/>
          <a:ext cx="0" cy="0"/>
          <a:chOff x="0" y="0"/>
          <a:chExt cx="0" cy="0"/>
        </a:xfrm>
      </p:grpSpPr>
      <p:sp>
        <p:nvSpPr>
          <p:cNvPr id="76" name="Shape 7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77" name="Shape 7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1" name="Shape 81"/>
        <p:cNvGrpSpPr/>
        <p:nvPr/>
      </p:nvGrpSpPr>
      <p:grpSpPr>
        <a:xfrm>
          <a:off x="0" y="0"/>
          <a:ext cx="0" cy="0"/>
          <a:chOff x="0" y="0"/>
          <a:chExt cx="0" cy="0"/>
        </a:xfrm>
      </p:grpSpPr>
      <p:sp>
        <p:nvSpPr>
          <p:cNvPr id="82" name="Shape 8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83" name="Shape 8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89" name="Shape 8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3" name="Shape 93"/>
        <p:cNvGrpSpPr/>
        <p:nvPr/>
      </p:nvGrpSpPr>
      <p:grpSpPr>
        <a:xfrm>
          <a:off x="0" y="0"/>
          <a:ext cx="0" cy="0"/>
          <a:chOff x="0" y="0"/>
          <a:chExt cx="0" cy="0"/>
        </a:xfrm>
      </p:grpSpPr>
      <p:sp>
        <p:nvSpPr>
          <p:cNvPr id="94" name="Shape 9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95" name="Shape 9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p:nvPr/>
        </p:nvSpPr>
        <p:spPr>
          <a:xfrm>
            <a:off x="4724400" y="0"/>
            <a:ext cx="3012140" cy="5140547"/>
          </a:xfrm>
          <a:custGeom>
            <a:pathLst>
              <a:path extrusionOk="0" h="6854064" w="3012141">
                <a:moveTo>
                  <a:pt x="2623817" y="0"/>
                </a:moveTo>
                <a:lnTo>
                  <a:pt x="2791741" y="608783"/>
                </a:lnTo>
                <a:lnTo>
                  <a:pt x="1826176" y="1301537"/>
                </a:lnTo>
                <a:lnTo>
                  <a:pt x="2130539" y="2466623"/>
                </a:lnTo>
                <a:lnTo>
                  <a:pt x="1175470" y="3190866"/>
                </a:lnTo>
                <a:lnTo>
                  <a:pt x="1469337" y="4355952"/>
                </a:lnTo>
                <a:lnTo>
                  <a:pt x="493277" y="5080194"/>
                </a:lnTo>
                <a:lnTo>
                  <a:pt x="808135" y="6255776"/>
                </a:lnTo>
                <a:lnTo>
                  <a:pt x="0" y="6854064"/>
                </a:lnTo>
                <a:lnTo>
                  <a:pt x="388325" y="6854064"/>
                </a:lnTo>
                <a:lnTo>
                  <a:pt x="1007545" y="6308258"/>
                </a:lnTo>
                <a:lnTo>
                  <a:pt x="713678" y="5122179"/>
                </a:lnTo>
                <a:lnTo>
                  <a:pt x="1679242" y="4408433"/>
                </a:lnTo>
                <a:lnTo>
                  <a:pt x="1364384" y="3232851"/>
                </a:lnTo>
                <a:lnTo>
                  <a:pt x="2361435" y="2498112"/>
                </a:lnTo>
                <a:lnTo>
                  <a:pt x="2015091" y="1343522"/>
                </a:lnTo>
                <a:lnTo>
                  <a:pt x="3012141" y="608783"/>
                </a:lnTo>
                <a:lnTo>
                  <a:pt x="2833722" y="0"/>
                </a:lnTo>
              </a:path>
            </a:pathLst>
          </a:custGeom>
          <a:solidFill>
            <a:schemeClr val="dk1"/>
          </a:solidFill>
          <a:ln>
            <a:noFill/>
          </a:ln>
        </p:spPr>
        <p:txBody>
          <a:bodyPr anchorCtr="0" anchor="ctr" bIns="45700" lIns="91425" rIns="91425" tIns="45700">
            <a:noAutofit/>
          </a:bodyPr>
          <a:lstStyle/>
          <a:p>
            <a:pPr>
              <a:spcBef>
                <a:spcPts val="0"/>
              </a:spcBef>
              <a:buNone/>
            </a:pPr>
            <a:r>
              <a:t/>
            </a:r>
            <a:endParaRPr/>
          </a:p>
        </p:txBody>
      </p:sp>
      <p:grpSp>
        <p:nvGrpSpPr>
          <p:cNvPr id="11" name="Shape 11"/>
          <p:cNvGrpSpPr/>
          <p:nvPr/>
        </p:nvGrpSpPr>
        <p:grpSpPr>
          <a:xfrm>
            <a:off x="4571999" y="0"/>
            <a:ext cx="4546600" cy="5143499"/>
            <a:chOff x="1447" y="0"/>
            <a:chExt cx="2863" cy="4319"/>
          </a:xfrm>
        </p:grpSpPr>
        <p:sp>
          <p:nvSpPr>
            <p:cNvPr id="12" name="Shape 12"/>
            <p:cNvSpPr/>
            <p:nvPr/>
          </p:nvSpPr>
          <p:spPr>
            <a:xfrm>
              <a:off x="1447" y="0"/>
              <a:ext cx="1885" cy="4319"/>
            </a:xfrm>
            <a:custGeom>
              <a:pathLst>
                <a:path extrusionOk="0" h="4320" w="1886">
                  <a:moveTo>
                    <a:pt x="1719" y="0"/>
                  </a:moveTo>
                  <a:lnTo>
                    <a:pt x="1813" y="357"/>
                  </a:lnTo>
                  <a:lnTo>
                    <a:pt x="1194" y="805"/>
                  </a:lnTo>
                  <a:lnTo>
                    <a:pt x="1393" y="1544"/>
                  </a:lnTo>
                  <a:lnTo>
                    <a:pt x="777" y="1991"/>
                  </a:lnTo>
                  <a:lnTo>
                    <a:pt x="972" y="2734"/>
                  </a:lnTo>
                  <a:lnTo>
                    <a:pt x="355" y="3178"/>
                  </a:lnTo>
                  <a:lnTo>
                    <a:pt x="554" y="3921"/>
                  </a:lnTo>
                  <a:lnTo>
                    <a:pt x="0" y="4320"/>
                  </a:lnTo>
                  <a:lnTo>
                    <a:pt x="109" y="4320"/>
                  </a:lnTo>
                  <a:lnTo>
                    <a:pt x="623" y="3948"/>
                  </a:lnTo>
                  <a:lnTo>
                    <a:pt x="430" y="3205"/>
                  </a:lnTo>
                  <a:lnTo>
                    <a:pt x="1045" y="2761"/>
                  </a:lnTo>
                  <a:lnTo>
                    <a:pt x="850" y="2018"/>
                  </a:lnTo>
                  <a:lnTo>
                    <a:pt x="1468" y="1572"/>
                  </a:lnTo>
                  <a:lnTo>
                    <a:pt x="1271" y="830"/>
                  </a:lnTo>
                  <a:lnTo>
                    <a:pt x="1886" y="386"/>
                  </a:lnTo>
                  <a:lnTo>
                    <a:pt x="1788" y="0"/>
                  </a:lnTo>
                  <a:lnTo>
                    <a:pt x="1719" y="0"/>
                  </a:lnTo>
                  <a:close/>
                </a:path>
              </a:pathLst>
            </a:custGeom>
            <a:solidFill>
              <a:srgbClr val="A64129"/>
            </a:solidFill>
            <a:ln>
              <a:noFill/>
            </a:ln>
          </p:spPr>
          <p:txBody>
            <a:bodyPr anchorCtr="0" anchor="t" bIns="45700" lIns="91425" rIns="91425" tIns="45700">
              <a:noAutofit/>
            </a:bodyPr>
            <a:lstStyle/>
            <a:p>
              <a:pPr>
                <a:spcBef>
                  <a:spcPts val="0"/>
                </a:spcBef>
                <a:buNone/>
              </a:pPr>
              <a:r>
                <a:t/>
              </a:r>
              <a:endParaRPr/>
            </a:p>
          </p:txBody>
        </p:sp>
        <p:sp>
          <p:nvSpPr>
            <p:cNvPr id="13" name="Shape 13"/>
            <p:cNvSpPr/>
            <p:nvPr/>
          </p:nvSpPr>
          <p:spPr>
            <a:xfrm>
              <a:off x="1559" y="0"/>
              <a:ext cx="1978" cy="4319"/>
            </a:xfrm>
            <a:custGeom>
              <a:pathLst>
                <a:path extrusionOk="0" h="4320" w="1979">
                  <a:moveTo>
                    <a:pt x="1673" y="0"/>
                  </a:moveTo>
                  <a:lnTo>
                    <a:pt x="1777" y="382"/>
                  </a:lnTo>
                  <a:lnTo>
                    <a:pt x="1160" y="830"/>
                  </a:lnTo>
                  <a:lnTo>
                    <a:pt x="1357" y="1570"/>
                  </a:lnTo>
                  <a:lnTo>
                    <a:pt x="743" y="2016"/>
                  </a:lnTo>
                  <a:lnTo>
                    <a:pt x="936" y="2759"/>
                  </a:lnTo>
                  <a:lnTo>
                    <a:pt x="319" y="3204"/>
                  </a:lnTo>
                  <a:lnTo>
                    <a:pt x="517" y="3947"/>
                  </a:lnTo>
                  <a:lnTo>
                    <a:pt x="0" y="4320"/>
                  </a:lnTo>
                  <a:lnTo>
                    <a:pt x="304" y="4320"/>
                  </a:lnTo>
                  <a:lnTo>
                    <a:pt x="717" y="4025"/>
                  </a:lnTo>
                  <a:lnTo>
                    <a:pt x="521" y="3280"/>
                  </a:lnTo>
                  <a:lnTo>
                    <a:pt x="1136" y="2836"/>
                  </a:lnTo>
                  <a:lnTo>
                    <a:pt x="941" y="2093"/>
                  </a:lnTo>
                  <a:lnTo>
                    <a:pt x="1559" y="1648"/>
                  </a:lnTo>
                  <a:lnTo>
                    <a:pt x="1362" y="905"/>
                  </a:lnTo>
                  <a:lnTo>
                    <a:pt x="1979" y="461"/>
                  </a:lnTo>
                  <a:lnTo>
                    <a:pt x="1859" y="0"/>
                  </a:lnTo>
                  <a:lnTo>
                    <a:pt x="1673" y="0"/>
                  </a:lnTo>
                  <a:close/>
                </a:path>
              </a:pathLst>
            </a:custGeom>
            <a:solidFill>
              <a:srgbClr val="384452"/>
            </a:solidFill>
            <a:ln>
              <a:noFill/>
            </a:ln>
          </p:spPr>
          <p:txBody>
            <a:bodyPr anchorCtr="0" anchor="t" bIns="45700" lIns="91425" rIns="91425" tIns="45700">
              <a:noAutofit/>
            </a:bodyPr>
            <a:lstStyle/>
            <a:p>
              <a:pPr>
                <a:spcBef>
                  <a:spcPts val="0"/>
                </a:spcBef>
                <a:buNone/>
              </a:pPr>
              <a:r>
                <a:t/>
              </a:r>
              <a:endParaRPr/>
            </a:p>
          </p:txBody>
        </p:sp>
        <p:sp>
          <p:nvSpPr>
            <p:cNvPr id="14" name="Shape 14"/>
            <p:cNvSpPr/>
            <p:nvPr/>
          </p:nvSpPr>
          <p:spPr>
            <a:xfrm>
              <a:off x="2090" y="0"/>
              <a:ext cx="1805" cy="4319"/>
            </a:xfrm>
            <a:custGeom>
              <a:pathLst>
                <a:path extrusionOk="0" h="4320" w="1806">
                  <a:moveTo>
                    <a:pt x="1462" y="0"/>
                  </a:moveTo>
                  <a:lnTo>
                    <a:pt x="1604" y="510"/>
                  </a:lnTo>
                  <a:lnTo>
                    <a:pt x="987" y="958"/>
                  </a:lnTo>
                  <a:lnTo>
                    <a:pt x="1183" y="1696"/>
                  </a:lnTo>
                  <a:lnTo>
                    <a:pt x="570" y="2142"/>
                  </a:lnTo>
                  <a:lnTo>
                    <a:pt x="764" y="2885"/>
                  </a:lnTo>
                  <a:lnTo>
                    <a:pt x="147" y="3329"/>
                  </a:lnTo>
                  <a:lnTo>
                    <a:pt x="344" y="4072"/>
                  </a:lnTo>
                  <a:lnTo>
                    <a:pt x="0" y="4320"/>
                  </a:lnTo>
                  <a:lnTo>
                    <a:pt x="304" y="4320"/>
                  </a:lnTo>
                  <a:lnTo>
                    <a:pt x="544" y="4151"/>
                  </a:lnTo>
                  <a:lnTo>
                    <a:pt x="349" y="3406"/>
                  </a:lnTo>
                  <a:lnTo>
                    <a:pt x="965" y="2961"/>
                  </a:lnTo>
                  <a:lnTo>
                    <a:pt x="768" y="2220"/>
                  </a:lnTo>
                  <a:lnTo>
                    <a:pt x="1385" y="1776"/>
                  </a:lnTo>
                  <a:lnTo>
                    <a:pt x="1189" y="1031"/>
                  </a:lnTo>
                  <a:lnTo>
                    <a:pt x="1806" y="586"/>
                  </a:lnTo>
                  <a:lnTo>
                    <a:pt x="1647" y="0"/>
                  </a:lnTo>
                  <a:lnTo>
                    <a:pt x="1462" y="0"/>
                  </a:lnTo>
                  <a:close/>
                </a:path>
              </a:pathLst>
            </a:custGeom>
            <a:solidFill>
              <a:srgbClr val="F68C1F"/>
            </a:solidFill>
            <a:ln>
              <a:noFill/>
            </a:ln>
          </p:spPr>
          <p:txBody>
            <a:bodyPr anchorCtr="0" anchor="t" bIns="45700" lIns="91425" rIns="91425" tIns="45700">
              <a:noAutofit/>
            </a:bodyPr>
            <a:lstStyle/>
            <a:p>
              <a:pPr>
                <a:spcBef>
                  <a:spcPts val="0"/>
                </a:spcBef>
                <a:buNone/>
              </a:pPr>
              <a:r>
                <a:t/>
              </a:r>
              <a:endParaRPr/>
            </a:p>
          </p:txBody>
        </p:sp>
        <p:sp>
          <p:nvSpPr>
            <p:cNvPr id="15" name="Shape 15"/>
            <p:cNvSpPr/>
            <p:nvPr/>
          </p:nvSpPr>
          <p:spPr>
            <a:xfrm>
              <a:off x="2463" y="0"/>
              <a:ext cx="1847" cy="4319"/>
            </a:xfrm>
            <a:custGeom>
              <a:pathLst>
                <a:path extrusionOk="0" h="4320" w="1848">
                  <a:moveTo>
                    <a:pt x="1311" y="0"/>
                  </a:moveTo>
                  <a:lnTo>
                    <a:pt x="1475" y="606"/>
                  </a:lnTo>
                  <a:lnTo>
                    <a:pt x="856" y="1055"/>
                  </a:lnTo>
                  <a:lnTo>
                    <a:pt x="1054" y="1794"/>
                  </a:lnTo>
                  <a:lnTo>
                    <a:pt x="439" y="2240"/>
                  </a:lnTo>
                  <a:lnTo>
                    <a:pt x="634" y="2981"/>
                  </a:lnTo>
                  <a:lnTo>
                    <a:pt x="16" y="3428"/>
                  </a:lnTo>
                  <a:lnTo>
                    <a:pt x="215" y="4169"/>
                  </a:lnTo>
                  <a:lnTo>
                    <a:pt x="0" y="4320"/>
                  </a:lnTo>
                  <a:lnTo>
                    <a:pt x="570" y="4320"/>
                  </a:lnTo>
                  <a:lnTo>
                    <a:pt x="584" y="4304"/>
                  </a:lnTo>
                  <a:lnTo>
                    <a:pt x="391" y="3570"/>
                  </a:lnTo>
                  <a:lnTo>
                    <a:pt x="1005" y="3118"/>
                  </a:lnTo>
                  <a:lnTo>
                    <a:pt x="810" y="2380"/>
                  </a:lnTo>
                  <a:lnTo>
                    <a:pt x="1422" y="1936"/>
                  </a:lnTo>
                  <a:lnTo>
                    <a:pt x="1229" y="1193"/>
                  </a:lnTo>
                  <a:lnTo>
                    <a:pt x="1848" y="743"/>
                  </a:lnTo>
                  <a:lnTo>
                    <a:pt x="1650" y="0"/>
                  </a:lnTo>
                  <a:lnTo>
                    <a:pt x="1311" y="0"/>
                  </a:lnTo>
                  <a:close/>
                </a:path>
              </a:pathLst>
            </a:custGeom>
            <a:solidFill>
              <a:srgbClr val="A4BDC0"/>
            </a:solidFill>
            <a:ln>
              <a:noFill/>
            </a:ln>
          </p:spPr>
          <p:txBody>
            <a:bodyPr anchorCtr="0" anchor="t" bIns="45700" lIns="91425" rIns="91425" tIns="45700">
              <a:noAutofit/>
            </a:bodyPr>
            <a:lstStyle/>
            <a:p>
              <a:pPr>
                <a:spcBef>
                  <a:spcPts val="0"/>
                </a:spcBef>
                <a:buNone/>
              </a:pPr>
              <a:r>
                <a:t/>
              </a:r>
              <a:endParaRPr/>
            </a:p>
          </p:txBody>
        </p:sp>
      </p:grpSp>
      <p:sp>
        <p:nvSpPr>
          <p:cNvPr id="16" name="Shape 16"/>
          <p:cNvSpPr txBox="1"/>
          <p:nvPr>
            <p:ph type="ctrTitle"/>
          </p:nvPr>
        </p:nvSpPr>
        <p:spPr>
          <a:xfrm>
            <a:off x="685800" y="746438"/>
            <a:ext cx="5258700" cy="1158600"/>
          </a:xfrm>
          <a:prstGeom prst="rect">
            <a:avLst/>
          </a:prstGeom>
        </p:spPr>
        <p:txBody>
          <a:bodyPr anchorCtr="0" anchor="b" bIns="91425" lIns="91425" rIns="91425" tIns="91425"/>
          <a:lstStyle>
            <a:lvl1pPr>
              <a:spcBef>
                <a:spcPts val="0"/>
              </a:spcBef>
              <a:buSzPct val="100000"/>
              <a:defRPr sz="4800"/>
            </a:lvl1pPr>
            <a:lvl2pPr>
              <a:spcBef>
                <a:spcPts val="0"/>
              </a:spcBef>
              <a:buSzPct val="100000"/>
              <a:defRPr sz="4800"/>
            </a:lvl2pPr>
            <a:lvl3pPr>
              <a:spcBef>
                <a:spcPts val="0"/>
              </a:spcBef>
              <a:buSzPct val="100000"/>
              <a:defRPr sz="4800"/>
            </a:lvl3pPr>
            <a:lvl4pPr>
              <a:spcBef>
                <a:spcPts val="0"/>
              </a:spcBef>
              <a:buSzPct val="100000"/>
              <a:defRPr sz="4800"/>
            </a:lvl4pPr>
            <a:lvl5pPr>
              <a:spcBef>
                <a:spcPts val="0"/>
              </a:spcBef>
              <a:buSzPct val="100000"/>
              <a:defRPr sz="4800"/>
            </a:lvl5pPr>
            <a:lvl6pPr>
              <a:spcBef>
                <a:spcPts val="0"/>
              </a:spcBef>
              <a:buSzPct val="100000"/>
              <a:defRPr sz="4800"/>
            </a:lvl6pPr>
            <a:lvl7pPr>
              <a:spcBef>
                <a:spcPts val="0"/>
              </a:spcBef>
              <a:buSzPct val="100000"/>
              <a:defRPr sz="4800"/>
            </a:lvl7pPr>
            <a:lvl8pPr>
              <a:spcBef>
                <a:spcPts val="0"/>
              </a:spcBef>
              <a:buSzPct val="100000"/>
              <a:defRPr sz="4800"/>
            </a:lvl8pPr>
            <a:lvl9pPr>
              <a:spcBef>
                <a:spcPts val="0"/>
              </a:spcBef>
              <a:buSzPct val="100000"/>
              <a:defRPr sz="4800"/>
            </a:lvl9pPr>
          </a:lstStyle>
          <a:p/>
        </p:txBody>
      </p:sp>
      <p:sp>
        <p:nvSpPr>
          <p:cNvPr id="17" name="Shape 17"/>
          <p:cNvSpPr txBox="1"/>
          <p:nvPr>
            <p:ph idx="1" type="subTitle"/>
          </p:nvPr>
        </p:nvSpPr>
        <p:spPr>
          <a:xfrm>
            <a:off x="685800" y="1986416"/>
            <a:ext cx="5258700" cy="772800"/>
          </a:xfrm>
          <a:prstGeom prst="rect">
            <a:avLst/>
          </a:prstGeom>
        </p:spPr>
        <p:txBody>
          <a:bodyPr anchorCtr="0" anchor="t" bIns="91425" lIns="91425" rIns="91425" tIns="91425"/>
          <a:lstStyle>
            <a:lvl1pPr>
              <a:spcBef>
                <a:spcPts val="0"/>
              </a:spcBef>
              <a:buNone/>
              <a:defRPr/>
            </a:lvl1pPr>
            <a:lvl2pPr>
              <a:spcBef>
                <a:spcPts val="0"/>
              </a:spcBef>
              <a:buSzPct val="100000"/>
              <a:buNone/>
              <a:defRPr sz="3000"/>
            </a:lvl2pPr>
            <a:lvl3pPr>
              <a:spcBef>
                <a:spcPts val="0"/>
              </a:spcBef>
              <a:buSzPct val="100000"/>
              <a:buNone/>
              <a:defRPr sz="3000"/>
            </a:lvl3pPr>
            <a:lvl4pPr>
              <a:spcBef>
                <a:spcPts val="0"/>
              </a:spcBef>
              <a:buSzPct val="100000"/>
              <a:buNone/>
              <a:defRPr sz="3000"/>
            </a:lvl4pPr>
            <a:lvl5pPr>
              <a:spcBef>
                <a:spcPts val="0"/>
              </a:spcBef>
              <a:buSzPct val="100000"/>
              <a:buNone/>
              <a:defRPr sz="3000"/>
            </a:lvl5pPr>
            <a:lvl6pPr>
              <a:spcBef>
                <a:spcPts val="0"/>
              </a:spcBef>
              <a:buSzPct val="100000"/>
              <a:buNone/>
              <a:defRPr sz="3000"/>
            </a:lvl6pPr>
            <a:lvl7pPr>
              <a:spcBef>
                <a:spcPts val="0"/>
              </a:spcBef>
              <a:buSzPct val="100000"/>
              <a:buNone/>
              <a:defRPr sz="3000"/>
            </a:lvl7pPr>
            <a:lvl8pPr>
              <a:spcBef>
                <a:spcPts val="0"/>
              </a:spcBef>
              <a:buSzPct val="100000"/>
              <a:buNone/>
              <a:defRPr sz="3000"/>
            </a:lvl8pPr>
            <a:lvl9pPr>
              <a:spcBef>
                <a:spcPts val="0"/>
              </a:spcBef>
              <a:buSzPct val="100000"/>
              <a:buNone/>
              <a:defRPr sz="3000"/>
            </a:lvl9pPr>
          </a:lstStyle>
          <a:p/>
        </p:txBody>
      </p:sp>
      <p:sp>
        <p:nvSpPr>
          <p:cNvPr id="18" name="Shape 18"/>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s"/>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9" name="Shape 19"/>
        <p:cNvGrpSpPr/>
        <p:nvPr/>
      </p:nvGrpSpPr>
      <p:grpSpPr>
        <a:xfrm>
          <a:off x="0" y="0"/>
          <a:ext cx="0" cy="0"/>
          <a:chOff x="0" y="0"/>
          <a:chExt cx="0" cy="0"/>
        </a:xfrm>
      </p:grpSpPr>
      <p:sp>
        <p:nvSpPr>
          <p:cNvPr id="20" name="Shape 20"/>
          <p:cNvSpPr/>
          <p:nvPr/>
        </p:nvSpPr>
        <p:spPr>
          <a:xfrm rot="-5400000">
            <a:off x="6431898" y="2431398"/>
            <a:ext cx="904306" cy="4519896"/>
          </a:xfrm>
          <a:custGeom>
            <a:pathLst>
              <a:path extrusionOk="0" h="4519897" w="1205742">
                <a:moveTo>
                  <a:pt x="924" y="0"/>
                </a:moveTo>
                <a:cubicBezTo>
                  <a:pt x="6351" y="1497993"/>
                  <a:pt x="-3772" y="3021904"/>
                  <a:pt x="1655" y="4519897"/>
                </a:cubicBezTo>
                <a:lnTo>
                  <a:pt x="831272" y="4518403"/>
                </a:lnTo>
                <a:lnTo>
                  <a:pt x="1205742" y="3850819"/>
                </a:lnTo>
                <a:lnTo>
                  <a:pt x="359114" y="3126246"/>
                </a:lnTo>
                <a:lnTo>
                  <a:pt x="880116" y="2173718"/>
                </a:lnTo>
                <a:lnTo>
                  <a:pt x="49768" y="1449145"/>
                </a:lnTo>
                <a:lnTo>
                  <a:pt x="562630" y="480334"/>
                </a:lnTo>
                <a:lnTo>
                  <a:pt x="924" y="0"/>
                </a:lnTo>
                <a:close/>
              </a:path>
            </a:pathLst>
          </a:custGeom>
          <a:solidFill>
            <a:schemeClr val="lt2"/>
          </a:solidFill>
          <a:ln>
            <a:noFill/>
          </a:ln>
        </p:spPr>
        <p:txBody>
          <a:bodyPr anchorCtr="0" anchor="ctr" bIns="45700" lIns="91425" rIns="91425" tIns="45700">
            <a:noAutofit/>
          </a:bodyPr>
          <a:lstStyle/>
          <a:p>
            <a:pPr>
              <a:spcBef>
                <a:spcPts val="0"/>
              </a:spcBef>
              <a:buNone/>
            </a:pPr>
            <a:r>
              <a:t/>
            </a:r>
            <a:endParaRPr/>
          </a:p>
        </p:txBody>
      </p:sp>
      <p:sp>
        <p:nvSpPr>
          <p:cNvPr id="21" name="Shape 21"/>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2" name="Shape 22"/>
          <p:cNvSpPr txBox="1"/>
          <p:nvPr>
            <p:ph idx="1" type="body"/>
          </p:nvPr>
        </p:nvSpPr>
        <p:spPr>
          <a:xfrm>
            <a:off x="457200" y="1200150"/>
            <a:ext cx="82296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3" name="Shape 23"/>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s"/>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4" name="Shape 24"/>
        <p:cNvGrpSpPr/>
        <p:nvPr/>
      </p:nvGrpSpPr>
      <p:grpSpPr>
        <a:xfrm>
          <a:off x="0" y="0"/>
          <a:ext cx="0" cy="0"/>
          <a:chOff x="0" y="0"/>
          <a:chExt cx="0" cy="0"/>
        </a:xfrm>
      </p:grpSpPr>
      <p:sp>
        <p:nvSpPr>
          <p:cNvPr id="25" name="Shape 25"/>
          <p:cNvSpPr/>
          <p:nvPr/>
        </p:nvSpPr>
        <p:spPr>
          <a:xfrm rot="-5400000">
            <a:off x="6431898" y="2431398"/>
            <a:ext cx="904306" cy="4519896"/>
          </a:xfrm>
          <a:custGeom>
            <a:pathLst>
              <a:path extrusionOk="0" h="4519897" w="1205742">
                <a:moveTo>
                  <a:pt x="924" y="0"/>
                </a:moveTo>
                <a:cubicBezTo>
                  <a:pt x="6351" y="1497993"/>
                  <a:pt x="-3772" y="3021904"/>
                  <a:pt x="1655" y="4519897"/>
                </a:cubicBezTo>
                <a:lnTo>
                  <a:pt x="831272" y="4518403"/>
                </a:lnTo>
                <a:lnTo>
                  <a:pt x="1205742" y="3850819"/>
                </a:lnTo>
                <a:lnTo>
                  <a:pt x="359114" y="3126246"/>
                </a:lnTo>
                <a:lnTo>
                  <a:pt x="880116" y="2173718"/>
                </a:lnTo>
                <a:lnTo>
                  <a:pt x="49768" y="1449145"/>
                </a:lnTo>
                <a:lnTo>
                  <a:pt x="562630" y="480334"/>
                </a:lnTo>
                <a:lnTo>
                  <a:pt x="924" y="0"/>
                </a:lnTo>
                <a:close/>
              </a:path>
            </a:pathLst>
          </a:custGeom>
          <a:solidFill>
            <a:srgbClr val="A5BDC0"/>
          </a:solidFill>
          <a:ln>
            <a:noFill/>
          </a:ln>
        </p:spPr>
        <p:txBody>
          <a:bodyPr anchorCtr="0" anchor="ctr" bIns="45700" lIns="91425" rIns="91425" tIns="45700">
            <a:noAutofit/>
          </a:bodyPr>
          <a:lstStyle/>
          <a:p>
            <a:pPr>
              <a:spcBef>
                <a:spcPts val="0"/>
              </a:spcBef>
              <a:buNone/>
            </a:pPr>
            <a:r>
              <a:t/>
            </a:r>
            <a:endParaRPr/>
          </a:p>
        </p:txBody>
      </p:sp>
      <p:sp>
        <p:nvSpPr>
          <p:cNvPr id="26" name="Shape 26"/>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solidFill>
                  <a:srgbClr val="A64128"/>
                </a:solidFill>
              </a:defRPr>
            </a:lvl1pPr>
            <a:lvl2pPr>
              <a:spcBef>
                <a:spcPts val="0"/>
              </a:spcBef>
              <a:defRPr>
                <a:solidFill>
                  <a:srgbClr val="A64128"/>
                </a:solidFill>
              </a:defRPr>
            </a:lvl2pPr>
            <a:lvl3pPr>
              <a:spcBef>
                <a:spcPts val="0"/>
              </a:spcBef>
              <a:defRPr>
                <a:solidFill>
                  <a:srgbClr val="A64128"/>
                </a:solidFill>
              </a:defRPr>
            </a:lvl3pPr>
            <a:lvl4pPr>
              <a:spcBef>
                <a:spcPts val="0"/>
              </a:spcBef>
              <a:defRPr>
                <a:solidFill>
                  <a:srgbClr val="A64128"/>
                </a:solidFill>
              </a:defRPr>
            </a:lvl4pPr>
            <a:lvl5pPr>
              <a:spcBef>
                <a:spcPts val="0"/>
              </a:spcBef>
              <a:defRPr>
                <a:solidFill>
                  <a:srgbClr val="A64128"/>
                </a:solidFill>
              </a:defRPr>
            </a:lvl5pPr>
            <a:lvl6pPr>
              <a:spcBef>
                <a:spcPts val="0"/>
              </a:spcBef>
              <a:defRPr>
                <a:solidFill>
                  <a:srgbClr val="A64128"/>
                </a:solidFill>
              </a:defRPr>
            </a:lvl6pPr>
            <a:lvl7pPr>
              <a:spcBef>
                <a:spcPts val="0"/>
              </a:spcBef>
              <a:defRPr>
                <a:solidFill>
                  <a:srgbClr val="A64128"/>
                </a:solidFill>
              </a:defRPr>
            </a:lvl7pPr>
            <a:lvl8pPr>
              <a:spcBef>
                <a:spcPts val="0"/>
              </a:spcBef>
              <a:defRPr>
                <a:solidFill>
                  <a:srgbClr val="A64128"/>
                </a:solidFill>
              </a:defRPr>
            </a:lvl8pPr>
            <a:lvl9pPr>
              <a:spcBef>
                <a:spcPts val="0"/>
              </a:spcBef>
              <a:defRPr>
                <a:solidFill>
                  <a:srgbClr val="A64128"/>
                </a:solidFill>
              </a:defRPr>
            </a:lvl9pPr>
          </a:lstStyle>
          <a:p/>
        </p:txBody>
      </p:sp>
      <p:sp>
        <p:nvSpPr>
          <p:cNvPr id="27" name="Shape 27"/>
          <p:cNvSpPr txBox="1"/>
          <p:nvPr>
            <p:ph idx="1" type="body"/>
          </p:nvPr>
        </p:nvSpPr>
        <p:spPr>
          <a:xfrm>
            <a:off x="457200"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8" name="Shape 28"/>
          <p:cNvSpPr txBox="1"/>
          <p:nvPr>
            <p:ph idx="2" type="body"/>
          </p:nvPr>
        </p:nvSpPr>
        <p:spPr>
          <a:xfrm>
            <a:off x="4692273"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9" name="Shape 29"/>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s"/>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0" name="Shape 30"/>
        <p:cNvGrpSpPr/>
        <p:nvPr/>
      </p:nvGrpSpPr>
      <p:grpSpPr>
        <a:xfrm>
          <a:off x="0" y="0"/>
          <a:ext cx="0" cy="0"/>
          <a:chOff x="0" y="0"/>
          <a:chExt cx="0" cy="0"/>
        </a:xfrm>
      </p:grpSpPr>
      <p:sp>
        <p:nvSpPr>
          <p:cNvPr id="31" name="Shape 31"/>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2" name="Shape 32"/>
          <p:cNvSpPr/>
          <p:nvPr/>
        </p:nvSpPr>
        <p:spPr>
          <a:xfrm rot="-5400000">
            <a:off x="6431898" y="2431398"/>
            <a:ext cx="904306" cy="4519896"/>
          </a:xfrm>
          <a:custGeom>
            <a:pathLst>
              <a:path extrusionOk="0" h="4519897" w="1205742">
                <a:moveTo>
                  <a:pt x="924" y="0"/>
                </a:moveTo>
                <a:cubicBezTo>
                  <a:pt x="6351" y="1497993"/>
                  <a:pt x="-3772" y="3021904"/>
                  <a:pt x="1655" y="4519897"/>
                </a:cubicBezTo>
                <a:lnTo>
                  <a:pt x="831272" y="4518403"/>
                </a:lnTo>
                <a:lnTo>
                  <a:pt x="1205742" y="3850819"/>
                </a:lnTo>
                <a:lnTo>
                  <a:pt x="359114" y="3126246"/>
                </a:lnTo>
                <a:lnTo>
                  <a:pt x="880116" y="2173718"/>
                </a:lnTo>
                <a:lnTo>
                  <a:pt x="49768" y="1449145"/>
                </a:lnTo>
                <a:lnTo>
                  <a:pt x="562630" y="480334"/>
                </a:lnTo>
                <a:lnTo>
                  <a:pt x="924" y="0"/>
                </a:lnTo>
                <a:close/>
              </a:path>
            </a:pathLst>
          </a:custGeom>
          <a:solidFill>
            <a:schemeClr val="lt2"/>
          </a:solidFill>
          <a:ln>
            <a:noFill/>
          </a:ln>
        </p:spPr>
        <p:txBody>
          <a:bodyPr anchorCtr="0" anchor="ctr" bIns="45700" lIns="91425" rIns="91425" tIns="45700">
            <a:noAutofit/>
          </a:bodyPr>
          <a:lstStyle/>
          <a:p>
            <a:pPr>
              <a:spcBef>
                <a:spcPts val="0"/>
              </a:spcBef>
              <a:buNone/>
            </a:pPr>
            <a:r>
              <a:t/>
            </a:r>
            <a:endParaRPr/>
          </a:p>
        </p:txBody>
      </p:sp>
      <p:sp>
        <p:nvSpPr>
          <p:cNvPr id="33" name="Shape 33"/>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s"/>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4" name="Shape 34"/>
        <p:cNvGrpSpPr/>
        <p:nvPr/>
      </p:nvGrpSpPr>
      <p:grpSpPr>
        <a:xfrm>
          <a:off x="0" y="0"/>
          <a:ext cx="0" cy="0"/>
          <a:chOff x="0" y="0"/>
          <a:chExt cx="0" cy="0"/>
        </a:xfrm>
      </p:grpSpPr>
      <p:sp>
        <p:nvSpPr>
          <p:cNvPr id="35" name="Shape 35"/>
          <p:cNvSpPr txBox="1"/>
          <p:nvPr>
            <p:ph idx="1" type="body"/>
          </p:nvPr>
        </p:nvSpPr>
        <p:spPr>
          <a:xfrm>
            <a:off x="457200" y="4406309"/>
            <a:ext cx="8229600" cy="519599"/>
          </a:xfrm>
          <a:prstGeom prst="rect">
            <a:avLst/>
          </a:prstGeom>
        </p:spPr>
        <p:txBody>
          <a:bodyPr anchorCtr="0" anchor="t" bIns="91425" lIns="91425" rIns="91425" tIns="91425"/>
          <a:lstStyle>
            <a:lvl1pPr algn="ctr">
              <a:spcBef>
                <a:spcPts val="0"/>
              </a:spcBef>
              <a:buClr>
                <a:schemeClr val="dk1"/>
              </a:buClr>
              <a:buSzPct val="100000"/>
              <a:buNone/>
              <a:defRPr b="1" sz="1800">
                <a:solidFill>
                  <a:schemeClr val="dk1"/>
                </a:solidFill>
              </a:defRPr>
            </a:lvl1pPr>
          </a:lstStyle>
          <a:p/>
        </p:txBody>
      </p:sp>
      <p:sp>
        <p:nvSpPr>
          <p:cNvPr id="36" name="Shape 36"/>
          <p:cNvSpPr/>
          <p:nvPr/>
        </p:nvSpPr>
        <p:spPr>
          <a:xfrm rot="10800000">
            <a:off x="7938258" y="0"/>
            <a:ext cx="1205741" cy="3389922"/>
          </a:xfrm>
          <a:custGeom>
            <a:pathLst>
              <a:path extrusionOk="0" h="4519897" w="1205742">
                <a:moveTo>
                  <a:pt x="924" y="0"/>
                </a:moveTo>
                <a:cubicBezTo>
                  <a:pt x="6351" y="1497993"/>
                  <a:pt x="-3772" y="3021904"/>
                  <a:pt x="1655" y="4519897"/>
                </a:cubicBezTo>
                <a:lnTo>
                  <a:pt x="831272" y="4518403"/>
                </a:lnTo>
                <a:lnTo>
                  <a:pt x="1205742" y="3850819"/>
                </a:lnTo>
                <a:lnTo>
                  <a:pt x="359114" y="3126246"/>
                </a:lnTo>
                <a:lnTo>
                  <a:pt x="880116" y="2173718"/>
                </a:lnTo>
                <a:lnTo>
                  <a:pt x="49768" y="1449145"/>
                </a:lnTo>
                <a:lnTo>
                  <a:pt x="562630" y="480334"/>
                </a:lnTo>
                <a:lnTo>
                  <a:pt x="924" y="0"/>
                </a:lnTo>
                <a:close/>
              </a:path>
            </a:pathLst>
          </a:custGeom>
          <a:solidFill>
            <a:schemeClr val="lt2"/>
          </a:solidFill>
          <a:ln>
            <a:noFill/>
          </a:ln>
        </p:spPr>
        <p:txBody>
          <a:bodyPr anchorCtr="0" anchor="ctr" bIns="45700" lIns="91425" rIns="91425" tIns="45700">
            <a:noAutofit/>
          </a:bodyPr>
          <a:lstStyle/>
          <a:p>
            <a:pPr>
              <a:spcBef>
                <a:spcPts val="0"/>
              </a:spcBef>
              <a:buNone/>
            </a:pPr>
            <a:r>
              <a:t/>
            </a:r>
            <a:endParaRPr/>
          </a:p>
        </p:txBody>
      </p:sp>
      <p:sp>
        <p:nvSpPr>
          <p:cNvPr id="37" name="Shape 37"/>
          <p:cNvSpPr/>
          <p:nvPr/>
        </p:nvSpPr>
        <p:spPr>
          <a:xfrm rot="5400000">
            <a:off x="1807794" y="-1807795"/>
            <a:ext cx="904306" cy="4519896"/>
          </a:xfrm>
          <a:custGeom>
            <a:pathLst>
              <a:path extrusionOk="0" h="4519897" w="1205742">
                <a:moveTo>
                  <a:pt x="924" y="0"/>
                </a:moveTo>
                <a:cubicBezTo>
                  <a:pt x="6351" y="1497993"/>
                  <a:pt x="-3772" y="3021904"/>
                  <a:pt x="1655" y="4519897"/>
                </a:cubicBezTo>
                <a:lnTo>
                  <a:pt x="831272" y="4518403"/>
                </a:lnTo>
                <a:lnTo>
                  <a:pt x="1205742" y="3850819"/>
                </a:lnTo>
                <a:lnTo>
                  <a:pt x="359114" y="3126246"/>
                </a:lnTo>
                <a:lnTo>
                  <a:pt x="880116" y="2173718"/>
                </a:lnTo>
                <a:lnTo>
                  <a:pt x="49768" y="1449145"/>
                </a:lnTo>
                <a:lnTo>
                  <a:pt x="562630" y="480334"/>
                </a:lnTo>
                <a:lnTo>
                  <a:pt x="924" y="0"/>
                </a:lnTo>
                <a:close/>
              </a:path>
            </a:pathLst>
          </a:custGeom>
          <a:solidFill>
            <a:schemeClr val="lt2"/>
          </a:solidFill>
          <a:ln>
            <a:noFill/>
          </a:ln>
        </p:spPr>
        <p:txBody>
          <a:bodyPr anchorCtr="0" anchor="ctr" bIns="45700" lIns="91425" rIns="91425" tIns="45700">
            <a:noAutofit/>
          </a:bodyPr>
          <a:lstStyle/>
          <a:p>
            <a:pPr>
              <a:spcBef>
                <a:spcPts val="0"/>
              </a:spcBef>
              <a:buNone/>
            </a:pPr>
            <a:r>
              <a:t/>
            </a:r>
            <a:endParaRPr/>
          </a:p>
        </p:txBody>
      </p:sp>
      <p:sp>
        <p:nvSpPr>
          <p:cNvPr id="38" name="Shape 38"/>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s"/>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9" name="Shape 39"/>
        <p:cNvGrpSpPr/>
        <p:nvPr/>
      </p:nvGrpSpPr>
      <p:grpSpPr>
        <a:xfrm>
          <a:off x="0" y="0"/>
          <a:ext cx="0" cy="0"/>
          <a:chOff x="0" y="0"/>
          <a:chExt cx="0" cy="0"/>
        </a:xfrm>
      </p:grpSpPr>
      <p:sp>
        <p:nvSpPr>
          <p:cNvPr id="40" name="Shape 40"/>
          <p:cNvSpPr/>
          <p:nvPr/>
        </p:nvSpPr>
        <p:spPr>
          <a:xfrm rot="-5400000">
            <a:off x="6431898" y="2431398"/>
            <a:ext cx="904306" cy="4519896"/>
          </a:xfrm>
          <a:custGeom>
            <a:pathLst>
              <a:path extrusionOk="0" h="4519897" w="1205742">
                <a:moveTo>
                  <a:pt x="924" y="0"/>
                </a:moveTo>
                <a:cubicBezTo>
                  <a:pt x="6351" y="1497993"/>
                  <a:pt x="-3772" y="3021904"/>
                  <a:pt x="1655" y="4519897"/>
                </a:cubicBezTo>
                <a:lnTo>
                  <a:pt x="831272" y="4518403"/>
                </a:lnTo>
                <a:lnTo>
                  <a:pt x="1205742" y="3850819"/>
                </a:lnTo>
                <a:lnTo>
                  <a:pt x="359114" y="3126246"/>
                </a:lnTo>
                <a:lnTo>
                  <a:pt x="880116" y="2173718"/>
                </a:lnTo>
                <a:lnTo>
                  <a:pt x="49768" y="1449145"/>
                </a:lnTo>
                <a:lnTo>
                  <a:pt x="562630" y="480334"/>
                </a:lnTo>
                <a:lnTo>
                  <a:pt x="924" y="0"/>
                </a:lnTo>
                <a:close/>
              </a:path>
            </a:pathLst>
          </a:custGeom>
          <a:solidFill>
            <a:schemeClr val="lt2"/>
          </a:solidFill>
          <a:ln>
            <a:noFill/>
          </a:ln>
        </p:spPr>
        <p:txBody>
          <a:bodyPr anchorCtr="0" anchor="ctr" bIns="45700" lIns="91425" rIns="91425" tIns="45700">
            <a:noAutofit/>
          </a:bodyPr>
          <a:lstStyle/>
          <a:p>
            <a:pPr>
              <a:spcBef>
                <a:spcPts val="0"/>
              </a:spcBef>
              <a:buNone/>
            </a:pPr>
            <a:r>
              <a:t/>
            </a:r>
            <a:endParaRPr/>
          </a:p>
        </p:txBody>
      </p:sp>
      <p:sp>
        <p:nvSpPr>
          <p:cNvPr id="41" name="Shape 41"/>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s"/>
              <a:t>‹#›</a:t>
            </a:fld>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slideLayout" Target="../slideLayouts/slideLayout4.xml"/><Relationship Id="rId3" Type="http://schemas.openxmlformats.org/officeDocument/2006/relationships/slideLayout" Target="../slideLayouts/slideLayout3.xml"/><Relationship Id="rId6" Type="http://schemas.openxmlformats.org/officeDocument/2006/relationships/slideLayout" Target="../slideLayouts/slideLayout6.xml"/><Relationship Id="rId5" Type="http://schemas.openxmlformats.org/officeDocument/2006/relationships/slideLayout" Target="../slideLayouts/slideLayout5.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x="0" y="0"/>
          <a:ext cx="0" cy="0"/>
          <a:chOff x="0" y="0"/>
          <a:chExt cx="0" cy="0"/>
        </a:xfrm>
      </p:grpSpPr>
      <p:sp>
        <p:nvSpPr>
          <p:cNvPr id="5" name="Shape 5"/>
          <p:cNvSpPr/>
          <p:nvPr/>
        </p:nvSpPr>
        <p:spPr>
          <a:xfrm>
            <a:off x="0" y="1753577"/>
            <a:ext cx="1205741" cy="3389922"/>
          </a:xfrm>
          <a:custGeom>
            <a:pathLst>
              <a:path extrusionOk="0" h="4519897" w="1205742">
                <a:moveTo>
                  <a:pt x="924" y="0"/>
                </a:moveTo>
                <a:cubicBezTo>
                  <a:pt x="6351" y="1497993"/>
                  <a:pt x="-3772" y="3021904"/>
                  <a:pt x="1655" y="4519897"/>
                </a:cubicBezTo>
                <a:lnTo>
                  <a:pt x="831272" y="4518403"/>
                </a:lnTo>
                <a:lnTo>
                  <a:pt x="1205742" y="3850819"/>
                </a:lnTo>
                <a:lnTo>
                  <a:pt x="359114" y="3126246"/>
                </a:lnTo>
                <a:lnTo>
                  <a:pt x="880116" y="2173718"/>
                </a:lnTo>
                <a:lnTo>
                  <a:pt x="49768" y="1449145"/>
                </a:lnTo>
                <a:lnTo>
                  <a:pt x="562630" y="480334"/>
                </a:lnTo>
                <a:lnTo>
                  <a:pt x="924" y="0"/>
                </a:lnTo>
                <a:close/>
              </a:path>
            </a:pathLst>
          </a:custGeom>
          <a:solidFill>
            <a:schemeClr val="lt2"/>
          </a:solidFill>
          <a:ln>
            <a:noFill/>
          </a:ln>
        </p:spPr>
        <p:txBody>
          <a:bodyPr anchorCtr="0" anchor="ctr" bIns="45700" lIns="91425" rIns="91425" tIns="45700">
            <a:noAutofit/>
          </a:bodyPr>
          <a:lstStyle/>
          <a:p>
            <a:pPr>
              <a:spcBef>
                <a:spcPts val="0"/>
              </a:spcBef>
              <a:buNone/>
            </a:pPr>
            <a:r>
              <a:t/>
            </a:r>
            <a:endParaRPr/>
          </a:p>
        </p:txBody>
      </p:sp>
      <p:sp>
        <p:nvSpPr>
          <p:cNvPr id="6" name="Shape 6"/>
          <p:cNvSpPr txBox="1"/>
          <p:nvPr>
            <p:ph type="title"/>
          </p:nvPr>
        </p:nvSpPr>
        <p:spPr>
          <a:xfrm>
            <a:off x="457200" y="205978"/>
            <a:ext cx="8229600" cy="857400"/>
          </a:xfrm>
          <a:prstGeom prst="rect">
            <a:avLst/>
          </a:prstGeom>
          <a:noFill/>
          <a:ln>
            <a:noFill/>
          </a:ln>
        </p:spPr>
        <p:txBody>
          <a:bodyPr anchorCtr="0" anchor="b" bIns="91425" lIns="91425" rIns="91425" tIns="91425"/>
          <a:lstStyle>
            <a:lvl1pPr>
              <a:spcBef>
                <a:spcPts val="0"/>
              </a:spcBef>
              <a:buClr>
                <a:schemeClr val="dk1"/>
              </a:buClr>
              <a:buSzPct val="100000"/>
              <a:buFont typeface="Trebuchet MS"/>
              <a:buNone/>
              <a:defRPr b="1" sz="3600">
                <a:solidFill>
                  <a:schemeClr val="dk1"/>
                </a:solidFill>
                <a:latin typeface="Trebuchet MS"/>
                <a:ea typeface="Trebuchet MS"/>
                <a:cs typeface="Trebuchet MS"/>
                <a:sym typeface="Trebuchet MS"/>
              </a:defRPr>
            </a:lvl1pPr>
            <a:lvl2pPr>
              <a:spcBef>
                <a:spcPts val="0"/>
              </a:spcBef>
              <a:buClr>
                <a:schemeClr val="dk1"/>
              </a:buClr>
              <a:buSzPct val="100000"/>
              <a:buFont typeface="Trebuchet MS"/>
              <a:buNone/>
              <a:defRPr b="1" sz="3600">
                <a:solidFill>
                  <a:schemeClr val="dk1"/>
                </a:solidFill>
                <a:latin typeface="Trebuchet MS"/>
                <a:ea typeface="Trebuchet MS"/>
                <a:cs typeface="Trebuchet MS"/>
                <a:sym typeface="Trebuchet MS"/>
              </a:defRPr>
            </a:lvl2pPr>
            <a:lvl3pPr>
              <a:spcBef>
                <a:spcPts val="0"/>
              </a:spcBef>
              <a:buClr>
                <a:schemeClr val="dk1"/>
              </a:buClr>
              <a:buSzPct val="100000"/>
              <a:buFont typeface="Trebuchet MS"/>
              <a:buNone/>
              <a:defRPr b="1" sz="3600">
                <a:solidFill>
                  <a:schemeClr val="dk1"/>
                </a:solidFill>
                <a:latin typeface="Trebuchet MS"/>
                <a:ea typeface="Trebuchet MS"/>
                <a:cs typeface="Trebuchet MS"/>
                <a:sym typeface="Trebuchet MS"/>
              </a:defRPr>
            </a:lvl3pPr>
            <a:lvl4pPr>
              <a:spcBef>
                <a:spcPts val="0"/>
              </a:spcBef>
              <a:buClr>
                <a:schemeClr val="dk1"/>
              </a:buClr>
              <a:buSzPct val="100000"/>
              <a:buFont typeface="Trebuchet MS"/>
              <a:buNone/>
              <a:defRPr b="1" sz="3600">
                <a:solidFill>
                  <a:schemeClr val="dk1"/>
                </a:solidFill>
                <a:latin typeface="Trebuchet MS"/>
                <a:ea typeface="Trebuchet MS"/>
                <a:cs typeface="Trebuchet MS"/>
                <a:sym typeface="Trebuchet MS"/>
              </a:defRPr>
            </a:lvl4pPr>
            <a:lvl5pPr>
              <a:spcBef>
                <a:spcPts val="0"/>
              </a:spcBef>
              <a:buClr>
                <a:schemeClr val="dk1"/>
              </a:buClr>
              <a:buSzPct val="100000"/>
              <a:buFont typeface="Trebuchet MS"/>
              <a:buNone/>
              <a:defRPr b="1" sz="3600">
                <a:solidFill>
                  <a:schemeClr val="dk1"/>
                </a:solidFill>
                <a:latin typeface="Trebuchet MS"/>
                <a:ea typeface="Trebuchet MS"/>
                <a:cs typeface="Trebuchet MS"/>
                <a:sym typeface="Trebuchet MS"/>
              </a:defRPr>
            </a:lvl5pPr>
            <a:lvl6pPr>
              <a:spcBef>
                <a:spcPts val="0"/>
              </a:spcBef>
              <a:buClr>
                <a:schemeClr val="dk1"/>
              </a:buClr>
              <a:buSzPct val="100000"/>
              <a:buFont typeface="Trebuchet MS"/>
              <a:buNone/>
              <a:defRPr b="1" sz="3600">
                <a:solidFill>
                  <a:schemeClr val="dk1"/>
                </a:solidFill>
                <a:latin typeface="Trebuchet MS"/>
                <a:ea typeface="Trebuchet MS"/>
                <a:cs typeface="Trebuchet MS"/>
                <a:sym typeface="Trebuchet MS"/>
              </a:defRPr>
            </a:lvl6pPr>
            <a:lvl7pPr>
              <a:spcBef>
                <a:spcPts val="0"/>
              </a:spcBef>
              <a:buClr>
                <a:schemeClr val="dk1"/>
              </a:buClr>
              <a:buSzPct val="100000"/>
              <a:buFont typeface="Trebuchet MS"/>
              <a:buNone/>
              <a:defRPr b="1" sz="3600">
                <a:solidFill>
                  <a:schemeClr val="dk1"/>
                </a:solidFill>
                <a:latin typeface="Trebuchet MS"/>
                <a:ea typeface="Trebuchet MS"/>
                <a:cs typeface="Trebuchet MS"/>
                <a:sym typeface="Trebuchet MS"/>
              </a:defRPr>
            </a:lvl7pPr>
            <a:lvl8pPr>
              <a:spcBef>
                <a:spcPts val="0"/>
              </a:spcBef>
              <a:buClr>
                <a:schemeClr val="dk1"/>
              </a:buClr>
              <a:buSzPct val="100000"/>
              <a:buFont typeface="Trebuchet MS"/>
              <a:buNone/>
              <a:defRPr b="1" sz="3600">
                <a:solidFill>
                  <a:schemeClr val="dk1"/>
                </a:solidFill>
                <a:latin typeface="Trebuchet MS"/>
                <a:ea typeface="Trebuchet MS"/>
                <a:cs typeface="Trebuchet MS"/>
                <a:sym typeface="Trebuchet MS"/>
              </a:defRPr>
            </a:lvl8pPr>
            <a:lvl9pPr>
              <a:spcBef>
                <a:spcPts val="0"/>
              </a:spcBef>
              <a:buClr>
                <a:schemeClr val="dk1"/>
              </a:buClr>
              <a:buSzPct val="100000"/>
              <a:buFont typeface="Trebuchet MS"/>
              <a:buNone/>
              <a:defRPr b="1" sz="3600">
                <a:solidFill>
                  <a:schemeClr val="dk1"/>
                </a:solidFill>
                <a:latin typeface="Trebuchet MS"/>
                <a:ea typeface="Trebuchet MS"/>
                <a:cs typeface="Trebuchet MS"/>
                <a:sym typeface="Trebuchet MS"/>
              </a:defRPr>
            </a:lvl9pPr>
          </a:lstStyle>
          <a:p/>
        </p:txBody>
      </p:sp>
      <p:sp>
        <p:nvSpPr>
          <p:cNvPr id="7" name="Shape 7"/>
          <p:cNvSpPr txBox="1"/>
          <p:nvPr>
            <p:ph idx="1" type="body"/>
          </p:nvPr>
        </p:nvSpPr>
        <p:spPr>
          <a:xfrm>
            <a:off x="457200" y="1200150"/>
            <a:ext cx="8229600" cy="3725699"/>
          </a:xfrm>
          <a:prstGeom prst="rect">
            <a:avLst/>
          </a:prstGeom>
          <a:noFill/>
          <a:ln>
            <a:noFill/>
          </a:ln>
        </p:spPr>
        <p:txBody>
          <a:bodyPr anchorCtr="0" anchor="t" bIns="91425" lIns="91425" rIns="91425" tIns="91425"/>
          <a:lstStyle>
            <a:lvl1pPr>
              <a:spcBef>
                <a:spcPts val="600"/>
              </a:spcBef>
              <a:buClr>
                <a:schemeClr val="dk2"/>
              </a:buClr>
              <a:buSzPct val="100000"/>
              <a:buFont typeface="Trebuchet MS"/>
              <a:defRPr sz="3000">
                <a:solidFill>
                  <a:schemeClr val="dk2"/>
                </a:solidFill>
                <a:latin typeface="Trebuchet MS"/>
                <a:ea typeface="Trebuchet MS"/>
                <a:cs typeface="Trebuchet MS"/>
                <a:sym typeface="Trebuchet MS"/>
              </a:defRPr>
            </a:lvl1pPr>
            <a:lvl2pPr>
              <a:spcBef>
                <a:spcPts val="480"/>
              </a:spcBef>
              <a:buClr>
                <a:schemeClr val="dk2"/>
              </a:buClr>
              <a:buSzPct val="100000"/>
              <a:buFont typeface="Trebuchet MS"/>
              <a:defRPr sz="2400">
                <a:solidFill>
                  <a:schemeClr val="dk2"/>
                </a:solidFill>
                <a:latin typeface="Trebuchet MS"/>
                <a:ea typeface="Trebuchet MS"/>
                <a:cs typeface="Trebuchet MS"/>
                <a:sym typeface="Trebuchet MS"/>
              </a:defRPr>
            </a:lvl2pPr>
            <a:lvl3pPr>
              <a:spcBef>
                <a:spcPts val="480"/>
              </a:spcBef>
              <a:buClr>
                <a:schemeClr val="dk2"/>
              </a:buClr>
              <a:buSzPct val="100000"/>
              <a:buFont typeface="Trebuchet MS"/>
              <a:defRPr sz="2400">
                <a:solidFill>
                  <a:schemeClr val="dk2"/>
                </a:solidFill>
                <a:latin typeface="Trebuchet MS"/>
                <a:ea typeface="Trebuchet MS"/>
                <a:cs typeface="Trebuchet MS"/>
                <a:sym typeface="Trebuchet MS"/>
              </a:defRPr>
            </a:lvl3pPr>
            <a:lvl4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4pPr>
            <a:lvl5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5pPr>
            <a:lvl6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6pPr>
            <a:lvl7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7pPr>
            <a:lvl8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8pPr>
            <a:lvl9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9pPr>
          </a:lstStyle>
          <a:p/>
        </p:txBody>
      </p:sp>
      <p:sp>
        <p:nvSpPr>
          <p:cNvPr id="8" name="Shape 8"/>
          <p:cNvSpPr txBox="1"/>
          <p:nvPr>
            <p:ph idx="12" type="sldNum"/>
          </p:nvPr>
        </p:nvSpPr>
        <p:spPr>
          <a:xfrm>
            <a:off x="8556791" y="4749850"/>
            <a:ext cx="548699" cy="393600"/>
          </a:xfrm>
          <a:prstGeom prst="rect">
            <a:avLst/>
          </a:prstGeom>
          <a:noFill/>
          <a:ln>
            <a:noFill/>
          </a:ln>
        </p:spPr>
        <p:txBody>
          <a:bodyPr anchorCtr="0" anchor="ctr" bIns="91425" lIns="91425" rIns="91425" tIns="91425">
            <a:noAutofit/>
          </a:bodyPr>
          <a:lstStyle>
            <a:lvl1pPr algn="r">
              <a:spcBef>
                <a:spcPts val="0"/>
              </a:spcBef>
              <a:buNone/>
              <a:defRPr sz="1300">
                <a:solidFill>
                  <a:schemeClr val="dk2"/>
                </a:solidFill>
                <a:latin typeface="Trebuchet MS"/>
                <a:ea typeface="Trebuchet MS"/>
                <a:cs typeface="Trebuchet MS"/>
                <a:sym typeface="Trebuchet MS"/>
              </a:defRPr>
            </a:lvl1pPr>
          </a:lstStyle>
          <a:p>
            <a:pPr>
              <a:spcBef>
                <a:spcPts val="0"/>
              </a:spcBef>
              <a:buNone/>
            </a:pPr>
            <a:fld id="{00000000-1234-1234-1234-123412341234}" type="slidenum">
              <a:rPr lang="es"/>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 Id="rId3" Type="http://schemas.openxmlformats.org/officeDocument/2006/relationships/image" Target="../media/image01.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 Id="rId3" Type="http://schemas.openxmlformats.org/officeDocument/2006/relationships/image" Target="../media/image02.jp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 Id="rId10" Type="http://schemas.openxmlformats.org/officeDocument/2006/relationships/image" Target="../media/image00.jpg"/><Relationship Id="rId4" Type="http://schemas.openxmlformats.org/officeDocument/2006/relationships/hyperlink" Target="http://www.biologia.edu.ar/plantas/plantae.htm#Aut&#243;trofos" TargetMode="External"/><Relationship Id="rId11" Type="http://schemas.openxmlformats.org/officeDocument/2006/relationships/image" Target="../media/image03.jpg"/><Relationship Id="rId3" Type="http://schemas.openxmlformats.org/officeDocument/2006/relationships/hyperlink" Target="http://www.biologia.edu.ar/plantas/plantae.htm#Clorofila" TargetMode="External"/><Relationship Id="rId9" Type="http://schemas.openxmlformats.org/officeDocument/2006/relationships/hyperlink" Target="http://www.biologia.edu.ar/reproduccion/sexual.htm" TargetMode="External"/><Relationship Id="rId6" Type="http://schemas.openxmlformats.org/officeDocument/2006/relationships/hyperlink" Target="http://www.biologia.edu.ar/plantas/plantae.htm#Celulosa" TargetMode="External"/><Relationship Id="rId5" Type="http://schemas.openxmlformats.org/officeDocument/2006/relationships/hyperlink" Target="http://www.biologia.edu.ar/plantas/plantae.htm#Eucariotas" TargetMode="External"/><Relationship Id="rId8" Type="http://schemas.openxmlformats.org/officeDocument/2006/relationships/hyperlink" Target="http://www.biologia.edu.ar/plantas/plantae.htm#Cloroplasto" TargetMode="External"/><Relationship Id="rId7" Type="http://schemas.openxmlformats.org/officeDocument/2006/relationships/hyperlink" Target="http://www.biologia.edu.ar/plantas/fotosint.htm"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1.jpg"/><Relationship Id="rId3" Type="http://schemas.openxmlformats.org/officeDocument/2006/relationships/hyperlink" Target="http://www.biologia.edu.ar/fungi/fungi.htm#Esporas"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 Id="rId3" Type="http://schemas.openxmlformats.org/officeDocument/2006/relationships/image" Target="../media/image10.jp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 Id="rId3" Type="http://schemas.openxmlformats.org/officeDocument/2006/relationships/image" Target="../media/image07.jp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 Id="rId3" Type="http://schemas.openxmlformats.org/officeDocument/2006/relationships/image" Target="../media/image13.jp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www.spanish.cl/ciencias-naturales/seres-vivos-objetos-inertes.htm" TargetMode="External"/><Relationship Id="rId3" Type="http://schemas.openxmlformats.org/officeDocument/2006/relationships/hyperlink" Target="http://www.icarito.cl/enciclopedia/articulo/primer-ciclo-basico/ciencias-naturales/estructura-y-funcion-de-los-seres-vivos/2010/03/21-8952-9-seres-inertes.shtml" TargetMode="External"/><Relationship Id="rId6" Type="http://schemas.openxmlformats.org/officeDocument/2006/relationships/hyperlink" Target="http://www.areaciencias.com/biologia/seres-vivos-y-no-vivos.html" TargetMode="External"/><Relationship Id="rId5" Type="http://schemas.openxmlformats.org/officeDocument/2006/relationships/hyperlink" Target="http://definicion.de/ser-vivo/" TargetMode="External"/><Relationship Id="rId7" Type="http://schemas.openxmlformats.org/officeDocument/2006/relationships/hyperlink" Target="http://www.biologia.edu.ar/fungi/fungi.htm#Espora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 Id="rId3" Type="http://schemas.openxmlformats.org/officeDocument/2006/relationships/hyperlink" Target="http://www.areaciencias.com/biologia/funciones-vitales.html"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 Id="rId3" Type="http://schemas.openxmlformats.org/officeDocument/2006/relationships/hyperlink" Target="http://definicion.de/homeostasis/"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 Id="rId3" Type="http://schemas.openxmlformats.org/officeDocument/2006/relationships/image" Target="../media/image04.jp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 Id="rId3" Type="http://schemas.openxmlformats.org/officeDocument/2006/relationships/image" Target="../media/image08.jp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 Id="rId10" Type="http://schemas.openxmlformats.org/officeDocument/2006/relationships/image" Target="../media/image05.jpg"/><Relationship Id="rId4" Type="http://schemas.openxmlformats.org/officeDocument/2006/relationships/hyperlink" Target="http://www.biologia.edu.ar/plantas/plantae.htm#Aut&#243;trofos" TargetMode="External"/><Relationship Id="rId11" Type="http://schemas.openxmlformats.org/officeDocument/2006/relationships/image" Target="../media/image09.jpg"/><Relationship Id="rId3" Type="http://schemas.openxmlformats.org/officeDocument/2006/relationships/hyperlink" Target="http://www.biologia.edu.ar/plantas/plantae.htm#Clorofila" TargetMode="External"/><Relationship Id="rId9" Type="http://schemas.openxmlformats.org/officeDocument/2006/relationships/hyperlink" Target="http://www.biologia.edu.ar/reproduccion/sexual.htm" TargetMode="External"/><Relationship Id="rId6" Type="http://schemas.openxmlformats.org/officeDocument/2006/relationships/hyperlink" Target="http://www.biologia.edu.ar/plantas/plantae.htm#Celulosa" TargetMode="External"/><Relationship Id="rId5" Type="http://schemas.openxmlformats.org/officeDocument/2006/relationships/hyperlink" Target="http://www.biologia.edu.ar/plantas/plantae.htm#Eucariotas" TargetMode="External"/><Relationship Id="rId8" Type="http://schemas.openxmlformats.org/officeDocument/2006/relationships/hyperlink" Target="http://www.biologia.edu.ar/plantas/plantae.htm#Cloroplasto" TargetMode="External"/><Relationship Id="rId7" Type="http://schemas.openxmlformats.org/officeDocument/2006/relationships/hyperlink" Target="http://www.biologia.edu.ar/plantas/fotosint.htm"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12.jpg"/><Relationship Id="rId3" Type="http://schemas.openxmlformats.org/officeDocument/2006/relationships/hyperlink" Target="http://www.biologia.edu.ar/fungi/fungi.htm#Esporas"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 Id="rId3" Type="http://schemas.openxmlformats.org/officeDocument/2006/relationships/image" Target="../media/image15.jp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 Id="rId3" Type="http://schemas.openxmlformats.org/officeDocument/2006/relationships/image" Target="../media/image06.jp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 Id="rId3" Type="http://schemas.openxmlformats.org/officeDocument/2006/relationships/image" Target="../media/image14.jp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hyperlink" Target="http://www.spanish.cl/ciencias-naturales/seres-vivos-objetos-inertes.htm" TargetMode="External"/><Relationship Id="rId3" Type="http://schemas.openxmlformats.org/officeDocument/2006/relationships/hyperlink" Target="http://www.icarito.cl/enciclopedia/articulo/primer-ciclo-basico/ciencias-naturales/estructura-y-funcion-de-los-seres-vivos/2010/03/21-8952-9-seres-inertes.shtml" TargetMode="External"/><Relationship Id="rId6" Type="http://schemas.openxmlformats.org/officeDocument/2006/relationships/hyperlink" Target="http://www.areaciencias.com/biologia/seres-vivos-y-no-vivos.html" TargetMode="External"/><Relationship Id="rId5" Type="http://schemas.openxmlformats.org/officeDocument/2006/relationships/hyperlink" Target="http://definicion.de/ser-vivo/" TargetMode="External"/><Relationship Id="rId7" Type="http://schemas.openxmlformats.org/officeDocument/2006/relationships/hyperlink" Target="http://www.biologia.edu.ar/fungi/fungi.htm#Espora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 Id="rId3" Type="http://schemas.openxmlformats.org/officeDocument/2006/relationships/hyperlink" Target="http://www.areaciencias.com/biologia/funciones-vitales.html"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 Id="rId3" Type="http://schemas.openxmlformats.org/officeDocument/2006/relationships/hyperlink" Target="http://definicion.de/homeostasis/"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 name="Shape 42"/>
        <p:cNvGrpSpPr/>
        <p:nvPr/>
      </p:nvGrpSpPr>
      <p:grpSpPr>
        <a:xfrm>
          <a:off x="0" y="0"/>
          <a:ext cx="0" cy="0"/>
          <a:chOff x="0" y="0"/>
          <a:chExt cx="0" cy="0"/>
        </a:xfrm>
      </p:grpSpPr>
      <p:sp>
        <p:nvSpPr>
          <p:cNvPr id="43" name="Shape 43"/>
          <p:cNvSpPr txBox="1"/>
          <p:nvPr>
            <p:ph type="ctrTitle"/>
          </p:nvPr>
        </p:nvSpPr>
        <p:spPr>
          <a:xfrm>
            <a:off x="673825" y="1392363"/>
            <a:ext cx="5258700" cy="1158600"/>
          </a:xfrm>
          <a:prstGeom prst="rect">
            <a:avLst/>
          </a:prstGeom>
        </p:spPr>
        <p:txBody>
          <a:bodyPr anchorCtr="0" anchor="b" bIns="91425" lIns="91425" rIns="91425" tIns="91425">
            <a:noAutofit/>
          </a:bodyPr>
          <a:lstStyle/>
          <a:p>
            <a:pPr algn="ctr">
              <a:spcBef>
                <a:spcPts val="0"/>
              </a:spcBef>
              <a:buNone/>
            </a:pPr>
            <a:r>
              <a:rPr lang="es"/>
              <a:t>Características de los seres vivos e inertes.</a:t>
            </a:r>
          </a:p>
        </p:txBody>
      </p:sp>
      <p:sp>
        <p:nvSpPr>
          <p:cNvPr id="44" name="Shape 44"/>
          <p:cNvSpPr txBox="1"/>
          <p:nvPr>
            <p:ph idx="1" type="subTitle"/>
          </p:nvPr>
        </p:nvSpPr>
        <p:spPr>
          <a:xfrm>
            <a:off x="1718275" y="2610775"/>
            <a:ext cx="3169799" cy="1972799"/>
          </a:xfrm>
          <a:prstGeom prst="rect">
            <a:avLst/>
          </a:prstGeom>
        </p:spPr>
        <p:txBody>
          <a:bodyPr anchorCtr="0" anchor="t" bIns="91425" lIns="91425" rIns="91425" tIns="91425">
            <a:noAutofit/>
          </a:bodyPr>
          <a:lstStyle/>
          <a:p>
            <a:pPr rtl="0" algn="ctr">
              <a:spcBef>
                <a:spcPts val="0"/>
              </a:spcBef>
              <a:buNone/>
            </a:pPr>
            <a:r>
              <a:rPr lang="es" sz="1800"/>
              <a:t>Almaguer Salazar Lesly.</a:t>
            </a:r>
          </a:p>
          <a:p>
            <a:pPr rtl="0" algn="ctr">
              <a:spcBef>
                <a:spcPts val="0"/>
              </a:spcBef>
              <a:buNone/>
            </a:pPr>
            <a:r>
              <a:rPr lang="es" sz="1800"/>
              <a:t>Carrillo Reyna Fernanda.</a:t>
            </a:r>
          </a:p>
          <a:p>
            <a:pPr rtl="0" algn="ctr">
              <a:spcBef>
                <a:spcPts val="0"/>
              </a:spcBef>
              <a:buNone/>
            </a:pPr>
            <a:r>
              <a:rPr lang="es" sz="1800"/>
              <a:t>Cerda Candia Yazmín.</a:t>
            </a:r>
          </a:p>
          <a:p>
            <a:pPr rtl="0" algn="ctr">
              <a:spcBef>
                <a:spcPts val="0"/>
              </a:spcBef>
              <a:buNone/>
            </a:pPr>
            <a:r>
              <a:rPr lang="es" sz="1800"/>
              <a:t>Meléndez Candia Ilse.</a:t>
            </a:r>
          </a:p>
          <a:p>
            <a:pPr rtl="0" algn="ctr">
              <a:spcBef>
                <a:spcPts val="0"/>
              </a:spcBef>
              <a:buNone/>
            </a:pPr>
            <a:r>
              <a:rPr lang="es" sz="1800"/>
              <a:t>Mexquitic Guzman Jenifer.</a:t>
            </a:r>
          </a:p>
          <a:p>
            <a:pPr rtl="0" algn="ctr">
              <a:spcBef>
                <a:spcPts val="0"/>
              </a:spcBef>
              <a:buNone/>
            </a:pPr>
            <a:r>
              <a:rPr lang="es" sz="1800"/>
              <a:t>Mota Noyola Elvia.</a:t>
            </a:r>
          </a:p>
          <a:p>
            <a:pPr rtl="0" algn="ctr">
              <a:spcBef>
                <a:spcPts val="0"/>
              </a:spcBef>
              <a:buNone/>
            </a:pPr>
            <a:r>
              <a:rPr lang="es" sz="1800"/>
              <a:t>Navarro Hernández Nadia.</a:t>
            </a:r>
          </a:p>
          <a:p>
            <a:pPr algn="ctr">
              <a:spcBef>
                <a:spcPts val="0"/>
              </a:spcBef>
              <a:buNone/>
            </a:pPr>
            <a:r>
              <a:rPr lang="es" sz="1800"/>
              <a:t>Reyna Colunga María José.</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x="0" y="0"/>
          <a:ext cx="0" cy="0"/>
          <a:chOff x="0" y="0"/>
          <a:chExt cx="0" cy="0"/>
        </a:xfrm>
      </p:grpSpPr>
      <p:sp>
        <p:nvSpPr>
          <p:cNvPr id="97" name="Shape 97"/>
          <p:cNvSpPr txBox="1"/>
          <p:nvPr>
            <p:ph type="ctrTitle"/>
          </p:nvPr>
        </p:nvSpPr>
        <p:spPr>
          <a:xfrm>
            <a:off x="803400" y="411013"/>
            <a:ext cx="5258700" cy="1158600"/>
          </a:xfrm>
          <a:prstGeom prst="rect">
            <a:avLst/>
          </a:prstGeom>
        </p:spPr>
        <p:txBody>
          <a:bodyPr anchorCtr="0" anchor="b" bIns="91425" lIns="91425" rIns="91425" tIns="91425">
            <a:noAutofit/>
          </a:bodyPr>
          <a:lstStyle/>
          <a:p>
            <a:pPr>
              <a:spcBef>
                <a:spcPts val="0"/>
              </a:spcBef>
              <a:buNone/>
            </a:pPr>
            <a:r>
              <a:rPr lang="es" sz="3600"/>
              <a:t>LOS SERES VIVOS SE AGRUPAN EN:</a:t>
            </a:r>
          </a:p>
        </p:txBody>
      </p:sp>
      <p:pic>
        <p:nvPicPr>
          <p:cNvPr id="98" name="Shape 98"/>
          <p:cNvPicPr preferRelativeResize="0"/>
          <p:nvPr/>
        </p:nvPicPr>
        <p:blipFill>
          <a:blip r:embed="rId3">
            <a:alphaModFix/>
          </a:blip>
          <a:stretch>
            <a:fillRect/>
          </a:stretch>
        </p:blipFill>
        <p:spPr>
          <a:xfrm>
            <a:off x="1300350" y="1880200"/>
            <a:ext cx="5420974" cy="2968825"/>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x="0" y="0"/>
          <a:ext cx="0" cy="0"/>
          <a:chOff x="0" y="0"/>
          <a:chExt cx="0" cy="0"/>
        </a:xfrm>
      </p:grpSpPr>
      <p:sp>
        <p:nvSpPr>
          <p:cNvPr id="103" name="Shape 103"/>
          <p:cNvSpPr txBox="1"/>
          <p:nvPr>
            <p:ph type="ctrTitle"/>
          </p:nvPr>
        </p:nvSpPr>
        <p:spPr>
          <a:xfrm>
            <a:off x="685800" y="746438"/>
            <a:ext cx="5258700" cy="1158600"/>
          </a:xfrm>
          <a:prstGeom prst="rect">
            <a:avLst/>
          </a:prstGeom>
        </p:spPr>
        <p:txBody>
          <a:bodyPr anchorCtr="0" anchor="b" bIns="91425" lIns="91425" rIns="91425" tIns="91425">
            <a:noAutofit/>
          </a:bodyPr>
          <a:lstStyle/>
          <a:p>
            <a:pPr rtl="0">
              <a:spcBef>
                <a:spcPts val="0"/>
              </a:spcBef>
              <a:buNone/>
            </a:pPr>
            <a:r>
              <a:rPr lang="es"/>
              <a:t>REINO ANIMALIA</a:t>
            </a:r>
          </a:p>
          <a:p>
            <a:pPr>
              <a:spcBef>
                <a:spcPts val="0"/>
              </a:spcBef>
              <a:buNone/>
            </a:pPr>
            <a:r>
              <a:rPr lang="es" sz="2400"/>
              <a:t>Características generales </a:t>
            </a:r>
          </a:p>
        </p:txBody>
      </p:sp>
      <p:sp>
        <p:nvSpPr>
          <p:cNvPr id="104" name="Shape 104"/>
          <p:cNvSpPr txBox="1"/>
          <p:nvPr>
            <p:ph idx="1" type="subTitle"/>
          </p:nvPr>
        </p:nvSpPr>
        <p:spPr>
          <a:xfrm>
            <a:off x="685800" y="1986416"/>
            <a:ext cx="5258700" cy="772800"/>
          </a:xfrm>
          <a:prstGeom prst="rect">
            <a:avLst/>
          </a:prstGeom>
        </p:spPr>
        <p:txBody>
          <a:bodyPr anchorCtr="0" anchor="t" bIns="91425" lIns="91425" rIns="91425" tIns="91425">
            <a:noAutofit/>
          </a:bodyPr>
          <a:lstStyle/>
          <a:p>
            <a:pPr rtl="0">
              <a:spcBef>
                <a:spcPts val="0"/>
              </a:spcBef>
              <a:buNone/>
            </a:pPr>
            <a:r>
              <a:rPr lang="es" sz="1800">
                <a:solidFill>
                  <a:srgbClr val="996633"/>
                </a:solidFill>
                <a:latin typeface="Arial"/>
                <a:ea typeface="Arial"/>
                <a:cs typeface="Arial"/>
                <a:sym typeface="Arial"/>
              </a:rPr>
              <a:t>Todos son pluricelulares</a:t>
            </a:r>
          </a:p>
          <a:p>
            <a:pPr rtl="0">
              <a:spcBef>
                <a:spcPts val="0"/>
              </a:spcBef>
              <a:buNone/>
            </a:pPr>
            <a:r>
              <a:rPr lang="es" sz="1800">
                <a:solidFill>
                  <a:srgbClr val="996633"/>
                </a:solidFill>
                <a:latin typeface="Arial"/>
                <a:ea typeface="Arial"/>
                <a:cs typeface="Arial"/>
                <a:sym typeface="Arial"/>
              </a:rPr>
              <a:t>Presentan células eucariotas</a:t>
            </a:r>
          </a:p>
          <a:p>
            <a:pPr rtl="0">
              <a:spcBef>
                <a:spcPts val="0"/>
              </a:spcBef>
              <a:buNone/>
            </a:pPr>
            <a:r>
              <a:rPr lang="es" sz="1800">
                <a:solidFill>
                  <a:srgbClr val="996633"/>
                </a:solidFill>
                <a:latin typeface="Arial"/>
                <a:ea typeface="Arial"/>
                <a:cs typeface="Arial"/>
                <a:sym typeface="Arial"/>
              </a:rPr>
              <a:t>En casi todos hay tejidos, órganos y sistemas o aparatos</a:t>
            </a:r>
          </a:p>
          <a:p>
            <a:pPr rtl="0">
              <a:spcBef>
                <a:spcPts val="0"/>
              </a:spcBef>
              <a:buNone/>
            </a:pPr>
            <a:r>
              <a:rPr lang="es" sz="1800">
                <a:solidFill>
                  <a:srgbClr val="996633"/>
                </a:solidFill>
                <a:latin typeface="Arial"/>
                <a:ea typeface="Arial"/>
                <a:cs typeface="Arial"/>
                <a:sym typeface="Arial"/>
              </a:rPr>
              <a:t>Son heterótrofos</a:t>
            </a:r>
          </a:p>
          <a:p>
            <a:pPr rtl="0">
              <a:spcBef>
                <a:spcPts val="0"/>
              </a:spcBef>
              <a:buNone/>
            </a:pPr>
            <a:r>
              <a:rPr lang="es" sz="1800">
                <a:solidFill>
                  <a:srgbClr val="996633"/>
                </a:solidFill>
                <a:latin typeface="Arial"/>
                <a:ea typeface="Arial"/>
                <a:cs typeface="Arial"/>
                <a:sym typeface="Arial"/>
              </a:rPr>
              <a:t>Una gran mayoría se traslada de un lugar a otro</a:t>
            </a:r>
          </a:p>
          <a:p>
            <a:pPr rtl="0">
              <a:spcBef>
                <a:spcPts val="0"/>
              </a:spcBef>
              <a:buNone/>
            </a:pPr>
            <a:r>
              <a:rPr lang="es" sz="1800">
                <a:solidFill>
                  <a:srgbClr val="996633"/>
                </a:solidFill>
                <a:latin typeface="Arial"/>
                <a:ea typeface="Arial"/>
                <a:cs typeface="Arial"/>
                <a:sym typeface="Arial"/>
              </a:rPr>
              <a:t>Casi todos tienen sistema nervioso y sensorial</a:t>
            </a:r>
          </a:p>
          <a:p>
            <a:pPr rtl="0">
              <a:spcBef>
                <a:spcPts val="0"/>
              </a:spcBef>
              <a:buNone/>
            </a:pPr>
            <a:r>
              <a:rPr lang="es" sz="1800">
                <a:solidFill>
                  <a:srgbClr val="996633"/>
                </a:solidFill>
                <a:latin typeface="Arial"/>
                <a:ea typeface="Arial"/>
                <a:cs typeface="Arial"/>
                <a:sym typeface="Arial"/>
              </a:rPr>
              <a:t>Reaccionan a los estímulos externos con un comportamiento adecuado para su conservación</a:t>
            </a:r>
          </a:p>
          <a:p>
            <a:pPr>
              <a:spcBef>
                <a:spcPts val="0"/>
              </a:spcBef>
              <a:buNone/>
            </a:pPr>
            <a:r>
              <a:rPr lang="es" sz="1800">
                <a:solidFill>
                  <a:srgbClr val="996633"/>
                </a:solidFill>
                <a:latin typeface="Arial"/>
                <a:ea typeface="Arial"/>
                <a:cs typeface="Arial"/>
                <a:sym typeface="Arial"/>
              </a:rPr>
              <a:t>Casi todos se reproducen sexualmente</a:t>
            </a:r>
          </a:p>
        </p:txBody>
      </p:sp>
      <p:pic>
        <p:nvPicPr>
          <p:cNvPr id="105" name="Shape 105"/>
          <p:cNvPicPr preferRelativeResize="0"/>
          <p:nvPr/>
        </p:nvPicPr>
        <p:blipFill>
          <a:blip r:embed="rId3">
            <a:alphaModFix/>
          </a:blip>
          <a:stretch>
            <a:fillRect/>
          </a:stretch>
        </p:blipFill>
        <p:spPr>
          <a:xfrm rot="-281760">
            <a:off x="5873200" y="108500"/>
            <a:ext cx="2972624" cy="2972624"/>
          </a:xfrm>
          <a:prstGeom prst="rect">
            <a:avLst/>
          </a:prstGeom>
          <a:noFill/>
          <a:ln>
            <a:noFill/>
          </a:ln>
        </p:spPr>
      </p:pic>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x="0" y="0"/>
          <a:ext cx="0" cy="0"/>
          <a:chOff x="0" y="0"/>
          <a:chExt cx="0" cy="0"/>
        </a:xfrm>
      </p:grpSpPr>
      <p:sp>
        <p:nvSpPr>
          <p:cNvPr id="110" name="Shape 110"/>
          <p:cNvSpPr txBox="1"/>
          <p:nvPr>
            <p:ph type="ctrTitle"/>
          </p:nvPr>
        </p:nvSpPr>
        <p:spPr>
          <a:xfrm>
            <a:off x="772775" y="224638"/>
            <a:ext cx="5258700" cy="1158600"/>
          </a:xfrm>
          <a:prstGeom prst="rect">
            <a:avLst/>
          </a:prstGeom>
        </p:spPr>
        <p:txBody>
          <a:bodyPr anchorCtr="0" anchor="b" bIns="91425" lIns="91425" rIns="91425" tIns="91425">
            <a:noAutofit/>
          </a:bodyPr>
          <a:lstStyle/>
          <a:p>
            <a:pPr>
              <a:spcBef>
                <a:spcPts val="0"/>
              </a:spcBef>
              <a:buNone/>
            </a:pPr>
            <a:r>
              <a:rPr lang="es"/>
              <a:t>REINO PLANTAE </a:t>
            </a:r>
          </a:p>
        </p:txBody>
      </p:sp>
      <p:sp>
        <p:nvSpPr>
          <p:cNvPr id="111" name="Shape 111"/>
          <p:cNvSpPr txBox="1"/>
          <p:nvPr>
            <p:ph idx="1" type="subTitle"/>
          </p:nvPr>
        </p:nvSpPr>
        <p:spPr>
          <a:xfrm>
            <a:off x="188850" y="1178912"/>
            <a:ext cx="6656699" cy="1902300"/>
          </a:xfrm>
          <a:prstGeom prst="rect">
            <a:avLst/>
          </a:prstGeom>
        </p:spPr>
        <p:txBody>
          <a:bodyPr anchorCtr="0" anchor="t" bIns="91425" lIns="91425" rIns="91425" tIns="91425">
            <a:noAutofit/>
          </a:bodyPr>
          <a:lstStyle/>
          <a:p>
            <a:pPr rtl="0">
              <a:lnSpc>
                <a:spcPct val="115000"/>
              </a:lnSpc>
              <a:spcBef>
                <a:spcPts val="0"/>
              </a:spcBef>
              <a:buNone/>
            </a:pPr>
            <a:r>
              <a:rPr lang="es" sz="1800">
                <a:solidFill>
                  <a:srgbClr val="000000"/>
                </a:solidFill>
                <a:latin typeface="Arial"/>
                <a:ea typeface="Arial"/>
                <a:cs typeface="Arial"/>
                <a:sym typeface="Arial"/>
              </a:rPr>
              <a:t>La principal característica del reino es la presencia de </a:t>
            </a:r>
            <a:r>
              <a:rPr b="1" lang="es" sz="1800">
                <a:solidFill>
                  <a:srgbClr val="006699"/>
                </a:solidFill>
                <a:latin typeface="Arial"/>
                <a:ea typeface="Arial"/>
                <a:cs typeface="Arial"/>
                <a:sym typeface="Arial"/>
                <a:hlinkClick r:id="rId3"/>
              </a:rPr>
              <a:t>clorofila</a:t>
            </a:r>
            <a:r>
              <a:rPr lang="es" sz="1800">
                <a:solidFill>
                  <a:srgbClr val="000000"/>
                </a:solidFill>
                <a:latin typeface="Arial"/>
                <a:ea typeface="Arial"/>
                <a:cs typeface="Arial"/>
                <a:sym typeface="Arial"/>
              </a:rPr>
              <a:t>, con la cual capturan la luz, produciendo compuestos carbonados, por esta característica son </a:t>
            </a:r>
            <a:r>
              <a:rPr b="1" lang="es" sz="1800">
                <a:solidFill>
                  <a:srgbClr val="006699"/>
                </a:solidFill>
                <a:latin typeface="Arial"/>
                <a:ea typeface="Arial"/>
                <a:cs typeface="Arial"/>
                <a:sym typeface="Arial"/>
                <a:hlinkClick r:id="rId4"/>
              </a:rPr>
              <a:t>autótrofos</a:t>
            </a:r>
            <a:r>
              <a:rPr lang="es" sz="1800">
                <a:solidFill>
                  <a:srgbClr val="000000"/>
                </a:solidFill>
                <a:latin typeface="Arial"/>
                <a:ea typeface="Arial"/>
                <a:cs typeface="Arial"/>
                <a:sym typeface="Arial"/>
              </a:rPr>
              <a:t>. Otras caracteristicas de este reino:</a:t>
            </a:r>
          </a:p>
          <a:p>
            <a:pPr indent="-342900" lvl="0" marL="457200" rtl="0">
              <a:lnSpc>
                <a:spcPct val="115000"/>
              </a:lnSpc>
              <a:spcBef>
                <a:spcPts val="0"/>
              </a:spcBef>
              <a:buClr>
                <a:srgbClr val="000000"/>
              </a:buClr>
              <a:buSzPct val="100000"/>
              <a:buFont typeface="Arial"/>
              <a:buChar char="●"/>
            </a:pPr>
            <a:r>
              <a:rPr lang="es" sz="1800">
                <a:solidFill>
                  <a:srgbClr val="000000"/>
                </a:solidFill>
                <a:latin typeface="Arial"/>
                <a:ea typeface="Arial"/>
                <a:cs typeface="Arial"/>
                <a:sym typeface="Arial"/>
              </a:rPr>
              <a:t>Todos son </a:t>
            </a:r>
            <a:r>
              <a:rPr lang="es" sz="1800">
                <a:solidFill>
                  <a:srgbClr val="006699"/>
                </a:solidFill>
                <a:latin typeface="Arial"/>
                <a:ea typeface="Arial"/>
                <a:cs typeface="Arial"/>
                <a:sym typeface="Arial"/>
                <a:hlinkClick r:id="rId5"/>
              </a:rPr>
              <a:t>eucariotas</a:t>
            </a:r>
            <a:r>
              <a:rPr lang="es" sz="1800">
                <a:solidFill>
                  <a:srgbClr val="000000"/>
                </a:solidFill>
                <a:latin typeface="Arial"/>
                <a:ea typeface="Arial"/>
                <a:cs typeface="Arial"/>
                <a:sym typeface="Arial"/>
              </a:rPr>
              <a:t> multicelulares</a:t>
            </a:r>
          </a:p>
          <a:p>
            <a:pPr indent="-342900" lvl="0" marL="457200" rtl="0">
              <a:lnSpc>
                <a:spcPct val="115000"/>
              </a:lnSpc>
              <a:spcBef>
                <a:spcPts val="0"/>
              </a:spcBef>
              <a:buClr>
                <a:srgbClr val="000000"/>
              </a:buClr>
              <a:buSzPct val="100000"/>
              <a:buFont typeface="Arial"/>
              <a:buChar char="●"/>
            </a:pPr>
            <a:r>
              <a:rPr lang="es" sz="1800">
                <a:solidFill>
                  <a:srgbClr val="000000"/>
                </a:solidFill>
                <a:latin typeface="Arial"/>
                <a:ea typeface="Arial"/>
                <a:cs typeface="Arial"/>
                <a:sym typeface="Arial"/>
              </a:rPr>
              <a:t>Poseen paredes celulares constituidas principalmente por </a:t>
            </a:r>
            <a:r>
              <a:rPr lang="es" sz="1800">
                <a:solidFill>
                  <a:srgbClr val="006699"/>
                </a:solidFill>
                <a:latin typeface="Arial"/>
                <a:ea typeface="Arial"/>
                <a:cs typeface="Arial"/>
                <a:sym typeface="Arial"/>
                <a:hlinkClick r:id="rId6"/>
              </a:rPr>
              <a:t>celulosa</a:t>
            </a:r>
          </a:p>
          <a:p>
            <a:pPr indent="-342900" lvl="0" marL="457200" rtl="0">
              <a:lnSpc>
                <a:spcPct val="115000"/>
              </a:lnSpc>
              <a:spcBef>
                <a:spcPts val="0"/>
              </a:spcBef>
              <a:buClr>
                <a:srgbClr val="000000"/>
              </a:buClr>
              <a:buSzPct val="100000"/>
              <a:buFont typeface="Arial"/>
              <a:buChar char="●"/>
            </a:pPr>
            <a:r>
              <a:rPr lang="es" sz="1800">
                <a:solidFill>
                  <a:srgbClr val="000000"/>
                </a:solidFill>
                <a:latin typeface="Arial"/>
                <a:ea typeface="Arial"/>
                <a:cs typeface="Arial"/>
                <a:sym typeface="Arial"/>
              </a:rPr>
              <a:t>Nutrición: mediante la </a:t>
            </a:r>
            <a:r>
              <a:rPr lang="es" sz="1800">
                <a:solidFill>
                  <a:srgbClr val="006699"/>
                </a:solidFill>
                <a:latin typeface="Arial"/>
                <a:ea typeface="Arial"/>
                <a:cs typeface="Arial"/>
                <a:sym typeface="Arial"/>
                <a:hlinkClick r:id="rId7"/>
              </a:rPr>
              <a:t>fotosíntesis</a:t>
            </a:r>
            <a:r>
              <a:rPr lang="es" sz="1800">
                <a:solidFill>
                  <a:srgbClr val="000000"/>
                </a:solidFill>
                <a:latin typeface="Arial"/>
                <a:ea typeface="Arial"/>
                <a:cs typeface="Arial"/>
                <a:sym typeface="Arial"/>
              </a:rPr>
              <a:t> que se realiza por medio de la clorofila de los</a:t>
            </a:r>
            <a:r>
              <a:rPr lang="es" sz="1800">
                <a:solidFill>
                  <a:srgbClr val="006699"/>
                </a:solidFill>
                <a:latin typeface="Arial"/>
                <a:ea typeface="Arial"/>
                <a:cs typeface="Arial"/>
                <a:sym typeface="Arial"/>
                <a:hlinkClick r:id="rId8"/>
              </a:rPr>
              <a:t>cloroplastos</a:t>
            </a:r>
            <a:r>
              <a:rPr lang="es" sz="1800">
                <a:solidFill>
                  <a:srgbClr val="000000"/>
                </a:solidFill>
                <a:latin typeface="Arial"/>
                <a:ea typeface="Arial"/>
                <a:cs typeface="Arial"/>
                <a:sym typeface="Arial"/>
              </a:rPr>
              <a:t>, existen algunos ejemplos de plantas parcial o totalmente heterótrofas.</a:t>
            </a:r>
          </a:p>
          <a:p>
            <a:pPr indent="-342900" lvl="0" marL="457200" rtl="0">
              <a:lnSpc>
                <a:spcPct val="115000"/>
              </a:lnSpc>
              <a:spcBef>
                <a:spcPts val="0"/>
              </a:spcBef>
              <a:buClr>
                <a:srgbClr val="000000"/>
              </a:buClr>
              <a:buSzPct val="100000"/>
              <a:buFont typeface="Arial"/>
              <a:buChar char="●"/>
            </a:pPr>
            <a:r>
              <a:rPr lang="es" sz="1800">
                <a:solidFill>
                  <a:srgbClr val="006699"/>
                </a:solidFill>
                <a:latin typeface="Arial"/>
                <a:ea typeface="Arial"/>
                <a:cs typeface="Arial"/>
                <a:sym typeface="Arial"/>
                <a:hlinkClick r:id="rId9"/>
              </a:rPr>
              <a:t>Reproducción sexual</a:t>
            </a:r>
            <a:r>
              <a:rPr lang="es" sz="1800">
                <a:solidFill>
                  <a:srgbClr val="000000"/>
                </a:solidFill>
                <a:latin typeface="Arial"/>
                <a:ea typeface="Arial"/>
                <a:cs typeface="Arial"/>
                <a:sym typeface="Arial"/>
              </a:rPr>
              <a:t> con alternancia de generaciones: esporofito diploide y gametofito haploide. </a:t>
            </a:r>
          </a:p>
          <a:p>
            <a:pPr>
              <a:spcBef>
                <a:spcPts val="0"/>
              </a:spcBef>
              <a:buNone/>
            </a:pPr>
            <a:r>
              <a:t/>
            </a:r>
            <a:endParaRPr/>
          </a:p>
        </p:txBody>
      </p:sp>
      <p:pic>
        <p:nvPicPr>
          <p:cNvPr id="112" name="Shape 112"/>
          <p:cNvPicPr preferRelativeResize="0"/>
          <p:nvPr/>
        </p:nvPicPr>
        <p:blipFill>
          <a:blip r:embed="rId10">
            <a:alphaModFix/>
          </a:blip>
          <a:stretch>
            <a:fillRect/>
          </a:stretch>
        </p:blipFill>
        <p:spPr>
          <a:xfrm rot="193100">
            <a:off x="6758575" y="2839824"/>
            <a:ext cx="2234674" cy="2244651"/>
          </a:xfrm>
          <a:prstGeom prst="rect">
            <a:avLst/>
          </a:prstGeom>
          <a:noFill/>
          <a:ln>
            <a:noFill/>
          </a:ln>
        </p:spPr>
      </p:pic>
      <p:pic>
        <p:nvPicPr>
          <p:cNvPr id="113" name="Shape 113"/>
          <p:cNvPicPr preferRelativeResize="0"/>
          <p:nvPr/>
        </p:nvPicPr>
        <p:blipFill rotWithShape="1">
          <a:blip r:embed="rId11">
            <a:alphaModFix/>
          </a:blip>
          <a:srcRect b="-4570" l="-3090" r="3090" t="4569"/>
          <a:stretch/>
        </p:blipFill>
        <p:spPr>
          <a:xfrm>
            <a:off x="6872064" y="422400"/>
            <a:ext cx="2007705" cy="1902300"/>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7" name="Shape 117"/>
        <p:cNvGrpSpPr/>
        <p:nvPr/>
      </p:nvGrpSpPr>
      <p:grpSpPr>
        <a:xfrm>
          <a:off x="0" y="0"/>
          <a:ext cx="0" cy="0"/>
          <a:chOff x="0" y="0"/>
          <a:chExt cx="0" cy="0"/>
        </a:xfrm>
      </p:grpSpPr>
      <p:sp>
        <p:nvSpPr>
          <p:cNvPr id="118" name="Shape 118"/>
          <p:cNvSpPr txBox="1"/>
          <p:nvPr>
            <p:ph type="ctrTitle"/>
          </p:nvPr>
        </p:nvSpPr>
        <p:spPr>
          <a:xfrm>
            <a:off x="685800" y="746438"/>
            <a:ext cx="5258700" cy="1158600"/>
          </a:xfrm>
          <a:prstGeom prst="rect">
            <a:avLst/>
          </a:prstGeom>
        </p:spPr>
        <p:txBody>
          <a:bodyPr anchorCtr="0" anchor="b" bIns="91425" lIns="91425" rIns="91425" tIns="91425">
            <a:noAutofit/>
          </a:bodyPr>
          <a:lstStyle/>
          <a:p>
            <a:pPr>
              <a:spcBef>
                <a:spcPts val="0"/>
              </a:spcBef>
              <a:buNone/>
            </a:pPr>
            <a:r>
              <a:rPr lang="es"/>
              <a:t>REINO FUNGI (HONGOS)</a:t>
            </a:r>
          </a:p>
        </p:txBody>
      </p:sp>
      <p:sp>
        <p:nvSpPr>
          <p:cNvPr id="119" name="Shape 119"/>
          <p:cNvSpPr txBox="1"/>
          <p:nvPr>
            <p:ph idx="1" type="subTitle"/>
          </p:nvPr>
        </p:nvSpPr>
        <p:spPr>
          <a:xfrm>
            <a:off x="685800" y="1986416"/>
            <a:ext cx="5258700" cy="772800"/>
          </a:xfrm>
          <a:prstGeom prst="rect">
            <a:avLst/>
          </a:prstGeom>
        </p:spPr>
        <p:txBody>
          <a:bodyPr anchorCtr="0" anchor="t" bIns="91425" lIns="91425" rIns="91425" tIns="91425">
            <a:noAutofit/>
          </a:bodyPr>
          <a:lstStyle/>
          <a:p>
            <a:pPr>
              <a:spcBef>
                <a:spcPts val="0"/>
              </a:spcBef>
              <a:buNone/>
            </a:pPr>
            <a:r>
              <a:rPr lang="es" sz="2400">
                <a:solidFill>
                  <a:srgbClr val="000000"/>
                </a:solidFill>
                <a:latin typeface="Arial"/>
                <a:ea typeface="Arial"/>
                <a:cs typeface="Arial"/>
                <a:sym typeface="Arial"/>
              </a:rPr>
              <a:t>Los hongos son organismos eucariotas, que producen </a:t>
            </a:r>
            <a:r>
              <a:rPr b="1" lang="es" sz="2400">
                <a:solidFill>
                  <a:srgbClr val="006699"/>
                </a:solidFill>
                <a:latin typeface="Arial"/>
                <a:ea typeface="Arial"/>
                <a:cs typeface="Arial"/>
                <a:sym typeface="Arial"/>
                <a:hlinkClick r:id="rId3"/>
              </a:rPr>
              <a:t>esporas</a:t>
            </a:r>
            <a:r>
              <a:rPr lang="es" sz="2400">
                <a:solidFill>
                  <a:srgbClr val="000000"/>
                </a:solidFill>
                <a:latin typeface="Arial"/>
                <a:ea typeface="Arial"/>
                <a:cs typeface="Arial"/>
                <a:sym typeface="Arial"/>
              </a:rPr>
              <a:t>, no tienen clorofila, con nutrición por absorción, generalmente con reproducción sexual y asexual</a:t>
            </a:r>
          </a:p>
        </p:txBody>
      </p:sp>
      <p:pic>
        <p:nvPicPr>
          <p:cNvPr id="120" name="Shape 120"/>
          <p:cNvPicPr preferRelativeResize="0"/>
          <p:nvPr/>
        </p:nvPicPr>
        <p:blipFill>
          <a:blip r:embed="rId4">
            <a:alphaModFix/>
          </a:blip>
          <a:stretch>
            <a:fillRect/>
          </a:stretch>
        </p:blipFill>
        <p:spPr>
          <a:xfrm rot="-3">
            <a:off x="6358080" y="2969299"/>
            <a:ext cx="2325992" cy="1986424"/>
          </a:xfrm>
          <a:prstGeom prst="rect">
            <a:avLst/>
          </a:prstGeom>
          <a:noFill/>
          <a:ln>
            <a:noFill/>
          </a:ln>
        </p:spPr>
      </p:pic>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4" name="Shape 124"/>
        <p:cNvGrpSpPr/>
        <p:nvPr/>
      </p:nvGrpSpPr>
      <p:grpSpPr>
        <a:xfrm>
          <a:off x="0" y="0"/>
          <a:ext cx="0" cy="0"/>
          <a:chOff x="0" y="0"/>
          <a:chExt cx="0" cy="0"/>
        </a:xfrm>
      </p:grpSpPr>
      <p:sp>
        <p:nvSpPr>
          <p:cNvPr id="125" name="Shape 125"/>
          <p:cNvSpPr txBox="1"/>
          <p:nvPr>
            <p:ph type="ctrTitle"/>
          </p:nvPr>
        </p:nvSpPr>
        <p:spPr>
          <a:xfrm>
            <a:off x="685800" y="287076"/>
            <a:ext cx="5258700" cy="1040699"/>
          </a:xfrm>
          <a:prstGeom prst="rect">
            <a:avLst/>
          </a:prstGeom>
        </p:spPr>
        <p:txBody>
          <a:bodyPr anchorCtr="0" anchor="b" bIns="91425" lIns="91425" rIns="91425" tIns="91425">
            <a:noAutofit/>
          </a:bodyPr>
          <a:lstStyle/>
          <a:p>
            <a:pPr>
              <a:spcBef>
                <a:spcPts val="0"/>
              </a:spcBef>
              <a:buNone/>
            </a:pPr>
            <a:r>
              <a:rPr lang="es"/>
              <a:t>Seres inertes.</a:t>
            </a:r>
          </a:p>
        </p:txBody>
      </p:sp>
      <p:sp>
        <p:nvSpPr>
          <p:cNvPr id="126" name="Shape 126"/>
          <p:cNvSpPr txBox="1"/>
          <p:nvPr>
            <p:ph idx="1" type="subTitle"/>
          </p:nvPr>
        </p:nvSpPr>
        <p:spPr>
          <a:xfrm>
            <a:off x="685800" y="1327764"/>
            <a:ext cx="5258700" cy="3492899"/>
          </a:xfrm>
          <a:prstGeom prst="rect">
            <a:avLst/>
          </a:prstGeom>
        </p:spPr>
        <p:txBody>
          <a:bodyPr anchorCtr="0" anchor="t" bIns="91425" lIns="91425" rIns="91425" tIns="91425">
            <a:noAutofit/>
          </a:bodyPr>
          <a:lstStyle/>
          <a:p>
            <a:pPr rtl="0">
              <a:lnSpc>
                <a:spcPct val="143181"/>
              </a:lnSpc>
              <a:spcBef>
                <a:spcPts val="0"/>
              </a:spcBef>
              <a:buNone/>
            </a:pPr>
            <a:r>
              <a:rPr lang="es" sz="1100">
                <a:solidFill>
                  <a:srgbClr val="000000"/>
                </a:solidFill>
                <a:latin typeface="Arial"/>
                <a:ea typeface="Arial"/>
                <a:cs typeface="Arial"/>
                <a:sym typeface="Arial"/>
              </a:rPr>
              <a:t>INERTE, propiamente dicho es la manera de referirse a todo aquello que no tienen movilidad, o no tiene vida. </a:t>
            </a:r>
          </a:p>
          <a:p>
            <a:pPr lvl="0" rtl="0">
              <a:lnSpc>
                <a:spcPct val="143181"/>
              </a:lnSpc>
              <a:spcBef>
                <a:spcPts val="0"/>
              </a:spcBef>
              <a:buNone/>
            </a:pPr>
            <a:r>
              <a:t/>
            </a:r>
            <a:endParaRPr sz="1100">
              <a:solidFill>
                <a:srgbClr val="000000"/>
              </a:solidFill>
              <a:latin typeface="Arial"/>
              <a:ea typeface="Arial"/>
              <a:cs typeface="Arial"/>
              <a:sym typeface="Arial"/>
            </a:endParaRP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Los objetos no tienen vida, es decir, son cosas inertes. </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Se clasifican en objetos </a:t>
            </a:r>
            <a:r>
              <a:rPr b="1" lang="es" sz="1100">
                <a:solidFill>
                  <a:srgbClr val="000000"/>
                </a:solidFill>
                <a:latin typeface="Arial"/>
                <a:ea typeface="Arial"/>
                <a:cs typeface="Arial"/>
                <a:sym typeface="Arial"/>
              </a:rPr>
              <a:t>naturales</a:t>
            </a:r>
            <a:r>
              <a:rPr lang="es" sz="1100">
                <a:solidFill>
                  <a:srgbClr val="000000"/>
                </a:solidFill>
                <a:latin typeface="Arial"/>
                <a:ea typeface="Arial"/>
                <a:cs typeface="Arial"/>
                <a:sym typeface="Arial"/>
              </a:rPr>
              <a:t> (se forman en la naturaleza) y objetos </a:t>
            </a:r>
            <a:r>
              <a:rPr b="1" lang="es" sz="1100">
                <a:solidFill>
                  <a:srgbClr val="000000"/>
                </a:solidFill>
                <a:latin typeface="Arial"/>
                <a:ea typeface="Arial"/>
                <a:cs typeface="Arial"/>
                <a:sym typeface="Arial"/>
              </a:rPr>
              <a:t>artificiales</a:t>
            </a:r>
            <a:r>
              <a:rPr lang="es" sz="1100">
                <a:solidFill>
                  <a:srgbClr val="000000"/>
                </a:solidFill>
                <a:latin typeface="Arial"/>
                <a:ea typeface="Arial"/>
                <a:cs typeface="Arial"/>
                <a:sym typeface="Arial"/>
              </a:rPr>
              <a:t> (hecho por seres humanos).</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Los objetos no nacen, ni crecen, ni se reproducen y ni mueren.</a:t>
            </a:r>
          </a:p>
          <a:p>
            <a:pPr>
              <a:spcBef>
                <a:spcPts val="0"/>
              </a:spcBef>
              <a:buNone/>
            </a:pPr>
            <a:r>
              <a:t/>
            </a:r>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0" name="Shape 130"/>
        <p:cNvGrpSpPr/>
        <p:nvPr/>
      </p:nvGrpSpPr>
      <p:grpSpPr>
        <a:xfrm>
          <a:off x="0" y="0"/>
          <a:ext cx="0" cy="0"/>
          <a:chOff x="0" y="0"/>
          <a:chExt cx="0" cy="0"/>
        </a:xfrm>
      </p:grpSpPr>
      <p:sp>
        <p:nvSpPr>
          <p:cNvPr id="131" name="Shape 131"/>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s"/>
              <a:t>Clasificación de los objetos inertes.</a:t>
            </a:r>
          </a:p>
        </p:txBody>
      </p:sp>
      <p:sp>
        <p:nvSpPr>
          <p:cNvPr id="132" name="Shape 132"/>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43181"/>
              </a:lnSpc>
              <a:spcBef>
                <a:spcPts val="0"/>
              </a:spcBef>
              <a:spcAft>
                <a:spcPts val="3600"/>
              </a:spcAft>
              <a:buNone/>
            </a:pPr>
            <a:r>
              <a:rPr b="1" lang="es" sz="1100">
                <a:solidFill>
                  <a:srgbClr val="000000"/>
                </a:solidFill>
                <a:latin typeface="Arial"/>
                <a:ea typeface="Arial"/>
                <a:cs typeface="Arial"/>
                <a:sym typeface="Arial"/>
              </a:rPr>
              <a:t>Objetos naturales. </a:t>
            </a:r>
            <a:r>
              <a:rPr lang="es" sz="1100">
                <a:solidFill>
                  <a:srgbClr val="000000"/>
                </a:solidFill>
                <a:latin typeface="Arial"/>
                <a:ea typeface="Arial"/>
                <a:cs typeface="Arial"/>
                <a:sym typeface="Arial"/>
              </a:rPr>
              <a:t>Los objetos naturales son los objetos que forman parte de la naturaleza, son los objetos no hechos por el hombre. Ejemplos de objetos naturales: agua, arena, rocas, piedras, etc.</a:t>
            </a:r>
          </a:p>
          <a:p>
            <a:pPr lvl="0" rtl="0">
              <a:lnSpc>
                <a:spcPct val="143181"/>
              </a:lnSpc>
              <a:spcBef>
                <a:spcPts val="0"/>
              </a:spcBef>
              <a:spcAft>
                <a:spcPts val="3600"/>
              </a:spcAft>
              <a:buNone/>
            </a:pPr>
            <a:r>
              <a:rPr b="1" lang="es" sz="1100">
                <a:solidFill>
                  <a:srgbClr val="000000"/>
                </a:solidFill>
                <a:latin typeface="Arial"/>
                <a:ea typeface="Arial"/>
                <a:cs typeface="Arial"/>
                <a:sym typeface="Arial"/>
              </a:rPr>
              <a:t>Objetos artificiales. </a:t>
            </a:r>
            <a:r>
              <a:rPr lang="es" sz="1100">
                <a:solidFill>
                  <a:srgbClr val="000000"/>
                </a:solidFill>
                <a:latin typeface="Arial"/>
                <a:ea typeface="Arial"/>
                <a:cs typeface="Arial"/>
                <a:sym typeface="Arial"/>
              </a:rPr>
              <a:t>Los objetos artificales son los objetos fabricados con diversos materiales, estos objetos son hechos por el hombre. Ejemplos de objetos artificiales: silla, libro, pelota, bicicleta, etc.</a:t>
            </a:r>
          </a:p>
          <a:p>
            <a:pPr>
              <a:spcBef>
                <a:spcPts val="0"/>
              </a:spcBef>
              <a:buNone/>
            </a:pPr>
            <a:r>
              <a:t/>
            </a:r>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6" name="Shape 136"/>
        <p:cNvGrpSpPr/>
        <p:nvPr/>
      </p:nvGrpSpPr>
      <p:grpSpPr>
        <a:xfrm>
          <a:off x="0" y="0"/>
          <a:ext cx="0" cy="0"/>
          <a:chOff x="0" y="0"/>
          <a:chExt cx="0" cy="0"/>
        </a:xfrm>
      </p:grpSpPr>
      <p:sp>
        <p:nvSpPr>
          <p:cNvPr id="137" name="Shape 137"/>
          <p:cNvSpPr txBox="1"/>
          <p:nvPr>
            <p:ph type="title"/>
          </p:nvPr>
        </p:nvSpPr>
        <p:spPr>
          <a:xfrm>
            <a:off x="457200" y="205974"/>
            <a:ext cx="8229600" cy="1062000"/>
          </a:xfrm>
          <a:prstGeom prst="rect">
            <a:avLst/>
          </a:prstGeom>
        </p:spPr>
        <p:txBody>
          <a:bodyPr anchorCtr="0" anchor="b" bIns="91425" lIns="91425" rIns="91425" tIns="91425">
            <a:noAutofit/>
          </a:bodyPr>
          <a:lstStyle/>
          <a:p>
            <a:pPr>
              <a:spcBef>
                <a:spcPts val="0"/>
              </a:spcBef>
              <a:buNone/>
            </a:pPr>
            <a:r>
              <a:rPr lang="es"/>
              <a:t>Presencia e importancia de los seres inertes en la Tierra.</a:t>
            </a:r>
          </a:p>
        </p:txBody>
      </p:sp>
      <p:sp>
        <p:nvSpPr>
          <p:cNvPr id="138" name="Shape 138"/>
          <p:cNvSpPr txBox="1"/>
          <p:nvPr>
            <p:ph idx="1" type="body"/>
          </p:nvPr>
        </p:nvSpPr>
        <p:spPr>
          <a:xfrm>
            <a:off x="623450" y="1128875"/>
            <a:ext cx="8229600" cy="3725699"/>
          </a:xfrm>
          <a:prstGeom prst="rect">
            <a:avLst/>
          </a:prstGeom>
        </p:spPr>
        <p:txBody>
          <a:bodyPr anchorCtr="0" anchor="t" bIns="91425" lIns="91425" rIns="91425" tIns="91425">
            <a:noAutofit/>
          </a:bodyPr>
          <a:lstStyle/>
          <a:p>
            <a:pPr>
              <a:spcBef>
                <a:spcPts val="0"/>
              </a:spcBef>
              <a:buNone/>
            </a:pPr>
            <a:r>
              <a:rPr lang="es" sz="1400">
                <a:solidFill>
                  <a:srgbClr val="333333"/>
                </a:solidFill>
                <a:latin typeface="Arial"/>
                <a:ea typeface="Arial"/>
                <a:cs typeface="Arial"/>
                <a:sym typeface="Arial"/>
              </a:rPr>
              <a:t>Para que la vida en la Tierra sea posible tal como la conocemos, se hacen indispensables ciertos seres  inertes. Sin ellos seria imposible el crecimiento de los seres vivos no sería posible, ya que no se podrían realizar los procesos propios de esta materia necesarios para su desarrollo y reproducción. Los elementos inertes o abióticos naturales más relevantes en el desarrollo de vida en nuestro planeta están:</a:t>
            </a:r>
          </a:p>
        </p:txBody>
      </p:sp>
      <p:pic>
        <p:nvPicPr>
          <p:cNvPr id="139" name="Shape 139"/>
          <p:cNvPicPr preferRelativeResize="0"/>
          <p:nvPr/>
        </p:nvPicPr>
        <p:blipFill>
          <a:blip r:embed="rId3">
            <a:alphaModFix/>
          </a:blip>
          <a:stretch>
            <a:fillRect/>
          </a:stretch>
        </p:blipFill>
        <p:spPr>
          <a:xfrm>
            <a:off x="3028125" y="2642100"/>
            <a:ext cx="2968849" cy="1890399"/>
          </a:xfrm>
          <a:prstGeom prst="rect">
            <a:avLst/>
          </a:prstGeom>
          <a:noFill/>
          <a:ln>
            <a:noFill/>
          </a:ln>
        </p:spPr>
      </p:pic>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3" name="Shape 143"/>
        <p:cNvGrpSpPr/>
        <p:nvPr/>
      </p:nvGrpSpPr>
      <p:grpSpPr>
        <a:xfrm>
          <a:off x="0" y="0"/>
          <a:ext cx="0" cy="0"/>
          <a:chOff x="0" y="0"/>
          <a:chExt cx="0" cy="0"/>
        </a:xfrm>
      </p:grpSpPr>
      <p:sp>
        <p:nvSpPr>
          <p:cNvPr id="144" name="Shape 144"/>
          <p:cNvSpPr txBox="1"/>
          <p:nvPr>
            <p:ph idx="1" type="body"/>
          </p:nvPr>
        </p:nvSpPr>
        <p:spPr>
          <a:xfrm>
            <a:off x="457200" y="320625"/>
            <a:ext cx="8449200" cy="4605299"/>
          </a:xfrm>
          <a:prstGeom prst="rect">
            <a:avLst/>
          </a:prstGeom>
        </p:spPr>
        <p:txBody>
          <a:bodyPr anchorCtr="0" anchor="t" bIns="91425" lIns="91425" rIns="91425" tIns="91425">
            <a:noAutofit/>
          </a:bodyPr>
          <a:lstStyle/>
          <a:p>
            <a:pPr rtl="0">
              <a:spcBef>
                <a:spcPts val="0"/>
              </a:spcBef>
              <a:buNone/>
            </a:pPr>
            <a:r>
              <a:rPr b="1" lang="es" sz="1100">
                <a:solidFill>
                  <a:srgbClr val="333333"/>
                </a:solidFill>
                <a:latin typeface="Arial"/>
                <a:ea typeface="Arial"/>
                <a:cs typeface="Arial"/>
                <a:sym typeface="Arial"/>
              </a:rPr>
              <a:t> </a:t>
            </a:r>
            <a:r>
              <a:rPr b="1" lang="es" sz="1400">
                <a:solidFill>
                  <a:srgbClr val="333333"/>
                </a:solidFill>
                <a:latin typeface="Arial"/>
                <a:ea typeface="Arial"/>
                <a:cs typeface="Arial"/>
                <a:sym typeface="Arial"/>
              </a:rPr>
              <a:t>El agua</a:t>
            </a:r>
            <a:r>
              <a:rPr lang="es" sz="1400">
                <a:solidFill>
                  <a:srgbClr val="333333"/>
                </a:solidFill>
                <a:latin typeface="Arial"/>
                <a:ea typeface="Arial"/>
                <a:cs typeface="Arial"/>
                <a:sym typeface="Arial"/>
              </a:rPr>
              <a:t>: sin este elemento, las sustancias indispensables para la vida no podrían unirse. </a:t>
            </a:r>
          </a:p>
          <a:p>
            <a:pPr rtl="0">
              <a:spcBef>
                <a:spcPts val="0"/>
              </a:spcBef>
              <a:buNone/>
            </a:pPr>
            <a:r>
              <a:rPr b="1" lang="es" sz="1100">
                <a:solidFill>
                  <a:srgbClr val="333333"/>
                </a:solidFill>
                <a:latin typeface="Arial"/>
                <a:ea typeface="Arial"/>
                <a:cs typeface="Arial"/>
                <a:sym typeface="Arial"/>
              </a:rPr>
              <a:t> </a:t>
            </a:r>
            <a:r>
              <a:rPr b="1" lang="es" sz="1400">
                <a:solidFill>
                  <a:srgbClr val="333333"/>
                </a:solidFill>
                <a:latin typeface="Arial"/>
                <a:ea typeface="Arial"/>
                <a:cs typeface="Arial"/>
                <a:sym typeface="Arial"/>
              </a:rPr>
              <a:t>La luz solar</a:t>
            </a:r>
            <a:r>
              <a:rPr lang="es" sz="1400">
                <a:solidFill>
                  <a:srgbClr val="333333"/>
                </a:solidFill>
                <a:latin typeface="Arial"/>
                <a:ea typeface="Arial"/>
                <a:cs typeface="Arial"/>
                <a:sym typeface="Arial"/>
              </a:rPr>
              <a:t>: este elemento es fundamental para el proceso de fotosíntesis de las plantas. Los vegetales pueden captar en sus hojas la luz solar.</a:t>
            </a:r>
          </a:p>
          <a:p>
            <a:pPr rtl="0">
              <a:spcBef>
                <a:spcPts val="0"/>
              </a:spcBef>
              <a:buNone/>
            </a:pPr>
            <a:r>
              <a:rPr b="1" lang="es" sz="1400">
                <a:solidFill>
                  <a:srgbClr val="333333"/>
                </a:solidFill>
                <a:latin typeface="Arial"/>
                <a:ea typeface="Arial"/>
                <a:cs typeface="Arial"/>
                <a:sym typeface="Arial"/>
              </a:rPr>
              <a:t>La atmósfera</a:t>
            </a:r>
            <a:r>
              <a:rPr lang="es" sz="1400">
                <a:solidFill>
                  <a:srgbClr val="333333"/>
                </a:solidFill>
                <a:latin typeface="Arial"/>
                <a:ea typeface="Arial"/>
                <a:cs typeface="Arial"/>
                <a:sym typeface="Arial"/>
              </a:rPr>
              <a:t>: es la capa gaseosa que envuelve nuestro planeta. También se le llama aire. El aire proporciona las sustancias gaseosas necesarias para que se lleven a cabo las funciones vitales de los seres vivos como la respiración y la fotosíntesis. </a:t>
            </a:r>
          </a:p>
          <a:p>
            <a:pPr rtl="0">
              <a:spcBef>
                <a:spcPts val="0"/>
              </a:spcBef>
              <a:buNone/>
            </a:pPr>
            <a:r>
              <a:rPr b="1" lang="es" sz="1400">
                <a:solidFill>
                  <a:srgbClr val="333333"/>
                </a:solidFill>
                <a:latin typeface="Arial"/>
                <a:ea typeface="Arial"/>
                <a:cs typeface="Arial"/>
                <a:sym typeface="Arial"/>
              </a:rPr>
              <a:t>Los minerales</a:t>
            </a:r>
            <a:r>
              <a:rPr lang="es" sz="1400">
                <a:solidFill>
                  <a:srgbClr val="333333"/>
                </a:solidFill>
                <a:latin typeface="Arial"/>
                <a:ea typeface="Arial"/>
                <a:cs typeface="Arial"/>
                <a:sym typeface="Arial"/>
              </a:rPr>
              <a:t>: mantener un nivel adecuado de minerales es fundamental para que el cuerpo humano funcione correctamente.</a:t>
            </a:r>
          </a:p>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calcio</a:t>
            </a:r>
            <a:r>
              <a:rPr lang="es" sz="1400">
                <a:solidFill>
                  <a:srgbClr val="333333"/>
                </a:solidFill>
                <a:latin typeface="Arial"/>
                <a:ea typeface="Arial"/>
                <a:cs typeface="Arial"/>
                <a:sym typeface="Arial"/>
              </a:rPr>
              <a:t>, fundamental para desarrollar los huesos y conservar su rigidez, así como en la regulación de la excitabilidad nerviosa y en la contracción muscular.</a:t>
            </a:r>
          </a:p>
          <a:p>
            <a:pPr rtl="0">
              <a:spcBef>
                <a:spcPts val="0"/>
              </a:spcBef>
              <a:buNone/>
            </a:pPr>
            <a:r>
              <a:t/>
            </a:r>
            <a:endParaRPr sz="1400">
              <a:solidFill>
                <a:srgbClr val="333333"/>
              </a:solidFill>
              <a:latin typeface="Arial"/>
              <a:ea typeface="Arial"/>
              <a:cs typeface="Arial"/>
              <a:sym typeface="Arial"/>
            </a:endParaRPr>
          </a:p>
          <a:p>
            <a:pPr>
              <a:spcBef>
                <a:spcPts val="0"/>
              </a:spcBef>
              <a:buNone/>
            </a:pPr>
            <a:r>
              <a:t/>
            </a:r>
            <a:endParaRPr sz="1400">
              <a:solidFill>
                <a:srgbClr val="333333"/>
              </a:solidFill>
              <a:latin typeface="Arial"/>
              <a:ea typeface="Arial"/>
              <a:cs typeface="Arial"/>
              <a:sym typeface="Arial"/>
            </a:endParaRPr>
          </a:p>
        </p:txBody>
      </p:sp>
      <p:pic>
        <p:nvPicPr>
          <p:cNvPr id="145" name="Shape 145"/>
          <p:cNvPicPr preferRelativeResize="0"/>
          <p:nvPr/>
        </p:nvPicPr>
        <p:blipFill>
          <a:blip r:embed="rId3">
            <a:alphaModFix/>
          </a:blip>
          <a:stretch>
            <a:fillRect/>
          </a:stretch>
        </p:blipFill>
        <p:spPr>
          <a:xfrm>
            <a:off x="5422200" y="2746150"/>
            <a:ext cx="2641150" cy="2397349"/>
          </a:xfrm>
          <a:prstGeom prst="rect">
            <a:avLst/>
          </a:prstGeom>
          <a:noFill/>
          <a:ln>
            <a:noFill/>
          </a:ln>
        </p:spPr>
      </p:pic>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9" name="Shape 149"/>
        <p:cNvGrpSpPr/>
        <p:nvPr/>
      </p:nvGrpSpPr>
      <p:grpSpPr>
        <a:xfrm>
          <a:off x="0" y="0"/>
          <a:ext cx="0" cy="0"/>
          <a:chOff x="0" y="0"/>
          <a:chExt cx="0" cy="0"/>
        </a:xfrm>
      </p:grpSpPr>
      <p:sp>
        <p:nvSpPr>
          <p:cNvPr id="150" name="Shape 150"/>
          <p:cNvSpPr txBox="1"/>
          <p:nvPr>
            <p:ph idx="1" type="body"/>
          </p:nvPr>
        </p:nvSpPr>
        <p:spPr>
          <a:xfrm>
            <a:off x="457200" y="403750"/>
            <a:ext cx="8229600" cy="4522200"/>
          </a:xfrm>
          <a:prstGeom prst="rect">
            <a:avLst/>
          </a:prstGeom>
        </p:spPr>
        <p:txBody>
          <a:bodyPr anchorCtr="0" anchor="t" bIns="91425" lIns="91425" rIns="91425" tIns="91425">
            <a:noAutofit/>
          </a:bodyPr>
          <a:lstStyle/>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fósforo</a:t>
            </a:r>
            <a:r>
              <a:rPr lang="es" sz="1400">
                <a:solidFill>
                  <a:srgbClr val="333333"/>
                </a:solidFill>
                <a:latin typeface="Arial"/>
                <a:ea typeface="Arial"/>
                <a:cs typeface="Arial"/>
                <a:sym typeface="Arial"/>
              </a:rPr>
              <a:t>, desempeña un papel importante en el metabolismo de energía en las células, afectando a los hidratos de carbono, lípidos y proteínas.</a:t>
            </a:r>
          </a:p>
          <a:p>
            <a:pPr rtl="0">
              <a:spcBef>
                <a:spcPts val="0"/>
              </a:spcBef>
              <a:buNone/>
            </a:pPr>
            <a:r>
              <a:t/>
            </a:r>
            <a:endParaRPr sz="1400">
              <a:solidFill>
                <a:srgbClr val="333333"/>
              </a:solidFill>
              <a:latin typeface="Arial"/>
              <a:ea typeface="Arial"/>
              <a:cs typeface="Arial"/>
              <a:sym typeface="Arial"/>
            </a:endParaRPr>
          </a:p>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magnesio</a:t>
            </a:r>
            <a:r>
              <a:rPr lang="es" sz="1400">
                <a:solidFill>
                  <a:srgbClr val="333333"/>
                </a:solidFill>
                <a:latin typeface="Arial"/>
                <a:ea typeface="Arial"/>
                <a:cs typeface="Arial"/>
                <a:sym typeface="Arial"/>
              </a:rPr>
              <a:t>, esencial para mantener el potencial eléctrico de las células nerviosas y musculares.</a:t>
            </a:r>
          </a:p>
          <a:p>
            <a:pPr rtl="0">
              <a:spcBef>
                <a:spcPts val="0"/>
              </a:spcBef>
              <a:buNone/>
            </a:pPr>
            <a:r>
              <a:t/>
            </a:r>
            <a:endParaRPr sz="1400">
              <a:solidFill>
                <a:srgbClr val="333333"/>
              </a:solidFill>
              <a:latin typeface="Arial"/>
              <a:ea typeface="Arial"/>
              <a:cs typeface="Arial"/>
              <a:sym typeface="Arial"/>
            </a:endParaRPr>
          </a:p>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sodio</a:t>
            </a:r>
            <a:r>
              <a:rPr lang="es" sz="1400">
                <a:solidFill>
                  <a:srgbClr val="333333"/>
                </a:solidFill>
                <a:latin typeface="Arial"/>
                <a:ea typeface="Arial"/>
                <a:cs typeface="Arial"/>
                <a:sym typeface="Arial"/>
              </a:rPr>
              <a:t>, presente en el fluido extracelular donde tiene un papel regulador.</a:t>
            </a:r>
          </a:p>
          <a:p>
            <a:pPr rtl="0">
              <a:spcBef>
                <a:spcPts val="0"/>
              </a:spcBef>
              <a:buNone/>
            </a:pPr>
            <a:r>
              <a:t/>
            </a:r>
            <a:endParaRPr sz="1400">
              <a:solidFill>
                <a:srgbClr val="333333"/>
              </a:solidFill>
              <a:latin typeface="Arial"/>
              <a:ea typeface="Arial"/>
              <a:cs typeface="Arial"/>
              <a:sym typeface="Arial"/>
            </a:endParaRPr>
          </a:p>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yodo</a:t>
            </a:r>
            <a:r>
              <a:rPr lang="es" sz="1400">
                <a:solidFill>
                  <a:srgbClr val="333333"/>
                </a:solidFill>
                <a:latin typeface="Arial"/>
                <a:ea typeface="Arial"/>
                <a:cs typeface="Arial"/>
                <a:sym typeface="Arial"/>
              </a:rPr>
              <a:t>, imprescindible para la glándula tiroidea.</a:t>
            </a:r>
          </a:p>
          <a:p>
            <a:pPr rtl="0">
              <a:spcBef>
                <a:spcPts val="0"/>
              </a:spcBef>
              <a:buNone/>
            </a:pPr>
            <a:r>
              <a:t/>
            </a:r>
            <a:endParaRPr sz="1400">
              <a:solidFill>
                <a:srgbClr val="333333"/>
              </a:solidFill>
              <a:latin typeface="Arial"/>
              <a:ea typeface="Arial"/>
              <a:cs typeface="Arial"/>
              <a:sym typeface="Arial"/>
            </a:endParaRPr>
          </a:p>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flúor</a:t>
            </a:r>
            <a:r>
              <a:rPr lang="es" sz="1400">
                <a:solidFill>
                  <a:srgbClr val="333333"/>
                </a:solidFill>
                <a:latin typeface="Arial"/>
                <a:ea typeface="Arial"/>
                <a:cs typeface="Arial"/>
                <a:sym typeface="Arial"/>
              </a:rPr>
              <a:t>, elemento necesario para el crecimiento de huesos y dientes</a:t>
            </a:r>
          </a:p>
          <a:p>
            <a:pPr>
              <a:spcBef>
                <a:spcPts val="0"/>
              </a:spcBef>
              <a:buNone/>
            </a:pPr>
            <a:r>
              <a:t/>
            </a:r>
            <a:endParaRPr/>
          </a:p>
        </p:txBody>
      </p:sp>
      <p:pic>
        <p:nvPicPr>
          <p:cNvPr id="151" name="Shape 151"/>
          <p:cNvPicPr preferRelativeResize="0"/>
          <p:nvPr/>
        </p:nvPicPr>
        <p:blipFill>
          <a:blip r:embed="rId3">
            <a:alphaModFix/>
          </a:blip>
          <a:stretch>
            <a:fillRect/>
          </a:stretch>
        </p:blipFill>
        <p:spPr>
          <a:xfrm>
            <a:off x="1627850" y="3281025"/>
            <a:ext cx="3062900" cy="1803099"/>
          </a:xfrm>
          <a:prstGeom prst="rect">
            <a:avLst/>
          </a:prstGeom>
          <a:noFill/>
          <a:ln>
            <a:noFill/>
          </a:ln>
        </p:spPr>
      </p:pic>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x="0" y="0"/>
          <a:ext cx="0" cy="0"/>
          <a:chOff x="0" y="0"/>
          <a:chExt cx="0" cy="0"/>
        </a:xfrm>
      </p:grpSpPr>
      <p:sp>
        <p:nvSpPr>
          <p:cNvPr id="156" name="Shape 15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s"/>
              <a:t>Bibliografías:</a:t>
            </a:r>
          </a:p>
        </p:txBody>
      </p:sp>
      <p:sp>
        <p:nvSpPr>
          <p:cNvPr id="157" name="Shape 157"/>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317500" lvl="0" marL="457200" rtl="0">
              <a:spcBef>
                <a:spcPts val="0"/>
              </a:spcBef>
              <a:buClr>
                <a:schemeClr val="dk2"/>
              </a:buClr>
              <a:buSzPct val="100000"/>
              <a:buFont typeface="Trebuchet MS"/>
              <a:buChar char="●"/>
            </a:pPr>
            <a:r>
              <a:rPr lang="es" sz="1400" u="sng">
                <a:solidFill>
                  <a:schemeClr val="dk1"/>
                </a:solidFill>
                <a:hlinkClick r:id="rId3"/>
              </a:rPr>
              <a:t>http://www.icarito.cl/enciclopedia/articulo/primer-ciclo-basico/ciencias-naturales/estructura-y-funcion-de-los-seres-vivos/2010/03/21-8952-9-seres-inertes.shtml</a:t>
            </a:r>
          </a:p>
          <a:p>
            <a:pPr indent="-317500" lvl="0" marL="457200" rtl="0">
              <a:spcBef>
                <a:spcPts val="0"/>
              </a:spcBef>
              <a:buClr>
                <a:schemeClr val="dk2"/>
              </a:buClr>
              <a:buSzPct val="100000"/>
              <a:buFont typeface="Trebuchet MS"/>
              <a:buChar char="●"/>
            </a:pPr>
            <a:r>
              <a:rPr lang="es" sz="1400" u="sng">
                <a:solidFill>
                  <a:schemeClr val="dk1"/>
                </a:solidFill>
                <a:hlinkClick r:id="rId4"/>
              </a:rPr>
              <a:t>http://www.spanish.cl/ciencias-naturales/seres-vivos-objetos-inertes.htm</a:t>
            </a:r>
          </a:p>
          <a:p>
            <a:pPr indent="-317500" lvl="0" marL="457200" rtl="0">
              <a:spcBef>
                <a:spcPts val="0"/>
              </a:spcBef>
              <a:buClr>
                <a:schemeClr val="dk2"/>
              </a:buClr>
              <a:buSzPct val="100000"/>
              <a:buFont typeface="Trebuchet MS"/>
              <a:buChar char="●"/>
            </a:pPr>
            <a:r>
              <a:rPr lang="es" sz="1400" u="sng">
                <a:solidFill>
                  <a:schemeClr val="dk1"/>
                </a:solidFill>
                <a:hlinkClick r:id="rId5"/>
              </a:rPr>
              <a:t>http://definicion.de/ser-vivo/</a:t>
            </a:r>
          </a:p>
          <a:p>
            <a:pPr indent="-317500" lvl="0" marL="457200" rtl="0">
              <a:spcBef>
                <a:spcPts val="0"/>
              </a:spcBef>
              <a:buClr>
                <a:srgbClr val="B0271C"/>
              </a:buClr>
              <a:buSzPct val="100000"/>
              <a:buFont typeface="Trebuchet MS"/>
              <a:buChar char="●"/>
            </a:pPr>
            <a:r>
              <a:rPr lang="es" sz="1400">
                <a:solidFill>
                  <a:srgbClr val="B0271C"/>
                </a:solidFill>
              </a:rPr>
              <a:t>h</a:t>
            </a:r>
            <a:r>
              <a:rPr lang="es" sz="1400" u="sng">
                <a:solidFill>
                  <a:schemeClr val="dk1"/>
                </a:solidFill>
                <a:hlinkClick r:id="rId6"/>
              </a:rPr>
              <a:t>ttp://www.areaciencias.com/biologia/seres-vivos-y-no-vivos.html</a:t>
            </a:r>
            <a:r>
              <a:rPr lang="es" sz="1400"/>
              <a:t> </a:t>
            </a:r>
          </a:p>
          <a:p>
            <a:pPr indent="-317500" lvl="0" marL="457200" rtl="0">
              <a:spcBef>
                <a:spcPts val="0"/>
              </a:spcBef>
              <a:buClr>
                <a:schemeClr val="dk2"/>
              </a:buClr>
              <a:buSzPct val="100000"/>
              <a:buFont typeface="Trebuchet MS"/>
              <a:buChar char="●"/>
            </a:pPr>
            <a:r>
              <a:rPr lang="es" sz="1400" u="sng">
                <a:solidFill>
                  <a:schemeClr val="dk1"/>
                </a:solidFill>
                <a:hlinkClick r:id="rId7"/>
              </a:rPr>
              <a:t>http://www.biologia.edu.ar/fungi/fungi.htm#Esporas</a:t>
            </a:r>
            <a:r>
              <a:rPr lang="es" sz="1400"/>
              <a:t>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 name="Shape 48"/>
        <p:cNvGrpSpPr/>
        <p:nvPr/>
      </p:nvGrpSpPr>
      <p:grpSpPr>
        <a:xfrm>
          <a:off x="0" y="0"/>
          <a:ext cx="0" cy="0"/>
          <a:chOff x="0" y="0"/>
          <a:chExt cx="0" cy="0"/>
        </a:xfrm>
      </p:grpSpPr>
      <p:sp>
        <p:nvSpPr>
          <p:cNvPr id="49" name="Shape 49"/>
          <p:cNvSpPr txBox="1"/>
          <p:nvPr>
            <p:ph type="ctrTitle"/>
          </p:nvPr>
        </p:nvSpPr>
        <p:spPr>
          <a:xfrm>
            <a:off x="685800" y="303875"/>
            <a:ext cx="8171700" cy="1158600"/>
          </a:xfrm>
          <a:prstGeom prst="rect">
            <a:avLst/>
          </a:prstGeom>
        </p:spPr>
        <p:txBody>
          <a:bodyPr anchorCtr="0" anchor="b" bIns="91425" lIns="91425" rIns="91425" tIns="91425">
            <a:noAutofit/>
          </a:bodyPr>
          <a:lstStyle/>
          <a:p>
            <a:pPr>
              <a:spcBef>
                <a:spcPts val="0"/>
              </a:spcBef>
              <a:buNone/>
            </a:pPr>
            <a:r>
              <a:rPr lang="es" sz="4400"/>
              <a:t>Seres vivos.</a:t>
            </a:r>
          </a:p>
        </p:txBody>
      </p:sp>
      <p:sp>
        <p:nvSpPr>
          <p:cNvPr id="50" name="Shape 50"/>
          <p:cNvSpPr txBox="1"/>
          <p:nvPr>
            <p:ph idx="1" type="subTitle"/>
          </p:nvPr>
        </p:nvSpPr>
        <p:spPr>
          <a:xfrm>
            <a:off x="685800" y="1462475"/>
            <a:ext cx="7732800" cy="3372299"/>
          </a:xfrm>
          <a:prstGeom prst="rect">
            <a:avLst/>
          </a:prstGeom>
        </p:spPr>
        <p:txBody>
          <a:bodyPr anchorCtr="0" anchor="t" bIns="91425" lIns="91425" rIns="91425" tIns="91425">
            <a:noAutofit/>
          </a:bodyPr>
          <a:lstStyle/>
          <a:p>
            <a:pPr rtl="0">
              <a:spcBef>
                <a:spcPts val="0"/>
              </a:spcBef>
              <a:buNone/>
            </a:pPr>
            <a:r>
              <a:rPr lang="es" sz="1200">
                <a:solidFill>
                  <a:srgbClr val="0000FF"/>
                </a:solidFill>
                <a:latin typeface="Verdana"/>
                <a:ea typeface="Verdana"/>
                <a:cs typeface="Verdana"/>
                <a:sym typeface="Verdana"/>
              </a:rPr>
              <a:t> </a:t>
            </a:r>
            <a:r>
              <a:rPr b="1" lang="es" sz="1000" u="sng">
                <a:solidFill>
                  <a:srgbClr val="0000FF"/>
                </a:solidFill>
                <a:latin typeface="Verdana"/>
                <a:ea typeface="Verdana"/>
                <a:cs typeface="Verdana"/>
                <a:sym typeface="Verdana"/>
              </a:rPr>
              <a:t>Ser Vivo</a:t>
            </a:r>
          </a:p>
          <a:p>
            <a:pPr rtl="0">
              <a:spcBef>
                <a:spcPts val="0"/>
              </a:spcBef>
              <a:buNone/>
            </a:pPr>
            <a:r>
              <a:t/>
            </a:r>
            <a:endParaRPr b="1" sz="1000" u="sng">
              <a:solidFill>
                <a:srgbClr val="0000FF"/>
              </a:solidFill>
              <a:latin typeface="Verdana"/>
              <a:ea typeface="Verdana"/>
              <a:cs typeface="Verdana"/>
              <a:sym typeface="Verdana"/>
            </a:endParaRPr>
          </a:p>
          <a:p>
            <a:pPr rtl="0">
              <a:spcBef>
                <a:spcPts val="0"/>
              </a:spcBef>
              <a:buNone/>
            </a:pPr>
            <a:r>
              <a:rPr lang="es" sz="1000">
                <a:solidFill>
                  <a:srgbClr val="0000FF"/>
                </a:solidFill>
                <a:latin typeface="Verdana"/>
                <a:ea typeface="Verdana"/>
                <a:cs typeface="Verdana"/>
                <a:sym typeface="Verdana"/>
              </a:rPr>
              <a:t>   Un ser vivo debe cumplir unas condiciones que son las siguientes:</a:t>
            </a:r>
          </a:p>
          <a:p>
            <a:pPr rtl="0">
              <a:spcBef>
                <a:spcPts val="0"/>
              </a:spcBef>
              <a:buNone/>
            </a:pPr>
            <a:r>
              <a:t/>
            </a:r>
            <a:endParaRPr sz="1000">
              <a:solidFill>
                <a:srgbClr val="0000FF"/>
              </a:solidFill>
              <a:latin typeface="Verdana"/>
              <a:ea typeface="Verdana"/>
              <a:cs typeface="Verdana"/>
              <a:sym typeface="Verdana"/>
            </a:endParaRP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Los seres vivos tienen vida.</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Viven en un medioambiente donde pueden desarrollar las etapas del ciclo de vida.</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Responde a cambios en el ambiente. </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Necesitan agua, alimento, aire y luz solar para sobrevivir. </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Los seres vivos son: los seres humanos, animales, plantas (flores, árboles, arbustos, etc).</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Deben de estar formados por células, por lo menos por una.</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Deben realizar las llamadas </a:t>
            </a:r>
            <a:r>
              <a:rPr lang="es" sz="1000" u="sng">
                <a:solidFill>
                  <a:srgbClr val="FF0000"/>
                </a:solidFill>
                <a:latin typeface="Verdana"/>
                <a:ea typeface="Verdana"/>
                <a:cs typeface="Verdana"/>
                <a:sym typeface="Verdana"/>
                <a:hlinkClick r:id="rId3"/>
              </a:rPr>
              <a:t>funciones vitales</a:t>
            </a:r>
            <a:r>
              <a:rPr lang="es" sz="1000">
                <a:solidFill>
                  <a:srgbClr val="0000FF"/>
                </a:solidFill>
                <a:latin typeface="Verdana"/>
                <a:ea typeface="Verdana"/>
                <a:cs typeface="Verdana"/>
                <a:sym typeface="Verdana"/>
              </a:rPr>
              <a:t>, que son 6 : nacer, crecer, alimentarse, respirar, reproducirse y ser capaces de adaptarse al medio en el que viven (también llamado relacionarse).</a:t>
            </a:r>
          </a:p>
          <a:p>
            <a:pPr rtl="0" algn="just">
              <a:lnSpc>
                <a:spcPct val="115000"/>
              </a:lnSpc>
              <a:spcBef>
                <a:spcPts val="0"/>
              </a:spcBef>
              <a:buNone/>
            </a:pPr>
            <a:r>
              <a:t/>
            </a:r>
            <a:endParaRPr sz="1000">
              <a:solidFill>
                <a:srgbClr val="0000FF"/>
              </a:solidFill>
              <a:latin typeface="Verdana"/>
              <a:ea typeface="Verdana"/>
              <a:cs typeface="Verdana"/>
              <a:sym typeface="Verdana"/>
            </a:endParaRPr>
          </a:p>
          <a:p>
            <a:pPr rtl="0" algn="just">
              <a:lnSpc>
                <a:spcPct val="115000"/>
              </a:lnSpc>
              <a:spcBef>
                <a:spcPts val="0"/>
              </a:spcBef>
              <a:buNone/>
            </a:pPr>
            <a:r>
              <a:rPr lang="es" sz="1000">
                <a:solidFill>
                  <a:srgbClr val="0000FF"/>
                </a:solidFill>
                <a:latin typeface="Verdana"/>
                <a:ea typeface="Verdana"/>
                <a:cs typeface="Verdana"/>
                <a:sym typeface="Verdana"/>
              </a:rPr>
              <a:t>También se les puede llamar </a:t>
            </a:r>
            <a:r>
              <a:rPr b="1" lang="es" sz="1000">
                <a:solidFill>
                  <a:srgbClr val="0000FF"/>
                </a:solidFill>
                <a:latin typeface="Verdana"/>
                <a:ea typeface="Verdana"/>
                <a:cs typeface="Verdana"/>
                <a:sym typeface="Verdana"/>
              </a:rPr>
              <a:t>seres bióticos</a:t>
            </a:r>
            <a:r>
              <a:rPr lang="es" sz="1000">
                <a:solidFill>
                  <a:srgbClr val="0000FF"/>
                </a:solidFill>
                <a:latin typeface="Verdana"/>
                <a:ea typeface="Verdana"/>
                <a:cs typeface="Verdana"/>
                <a:sym typeface="Verdana"/>
              </a:rPr>
              <a:t>.</a:t>
            </a:r>
          </a:p>
          <a:p>
            <a:pPr rtl="0" algn="just">
              <a:lnSpc>
                <a:spcPct val="115000"/>
              </a:lnSpc>
              <a:spcBef>
                <a:spcPts val="0"/>
              </a:spcBef>
              <a:buNone/>
            </a:pPr>
            <a:r>
              <a:t/>
            </a:r>
            <a:endParaRPr sz="1000">
              <a:solidFill>
                <a:srgbClr val="0000FF"/>
              </a:solidFill>
              <a:latin typeface="Verdana"/>
              <a:ea typeface="Verdana"/>
              <a:cs typeface="Verdana"/>
              <a:sym typeface="Verdana"/>
            </a:endParaRPr>
          </a:p>
          <a:p>
            <a:pPr lvl="0" rtl="0">
              <a:lnSpc>
                <a:spcPct val="143181"/>
              </a:lnSpc>
              <a:spcBef>
                <a:spcPts val="0"/>
              </a:spcBef>
              <a:buNone/>
            </a:pPr>
            <a:r>
              <a:t/>
            </a:r>
            <a:endParaRPr sz="1000">
              <a:solidFill>
                <a:srgbClr val="0000FF"/>
              </a:solidFill>
              <a:latin typeface="Verdana"/>
              <a:ea typeface="Verdana"/>
              <a:cs typeface="Verdana"/>
              <a:sym typeface="Verdana"/>
            </a:endParaRPr>
          </a:p>
          <a:p>
            <a:pPr>
              <a:spcBef>
                <a:spcPts val="0"/>
              </a:spcBef>
              <a:buNone/>
            </a:pPr>
            <a:r>
              <a:t/>
            </a:r>
            <a:endParaRPr sz="1000">
              <a:solidFill>
                <a:srgbClr val="0000FF"/>
              </a:solidFill>
              <a:latin typeface="Verdana"/>
              <a:ea typeface="Verdana"/>
              <a:cs typeface="Verdana"/>
              <a:sym typeface="Verdana"/>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x="0" y="0"/>
          <a:ext cx="0" cy="0"/>
          <a:chOff x="0" y="0"/>
          <a:chExt cx="0" cy="0"/>
        </a:xfrm>
      </p:grpSpPr>
      <p:sp>
        <p:nvSpPr>
          <p:cNvPr id="162" name="Shape 162"/>
          <p:cNvSpPr txBox="1"/>
          <p:nvPr>
            <p:ph idx="1" type="body"/>
          </p:nvPr>
        </p:nvSpPr>
        <p:spPr>
          <a:xfrm>
            <a:off x="457200" y="1200150"/>
            <a:ext cx="8229600" cy="3725699"/>
          </a:xfrm>
          <a:prstGeom prst="rect">
            <a:avLst/>
          </a:prstGeom>
        </p:spPr>
        <p:txBody>
          <a:bodyPr anchorCtr="0" anchor="t" bIns="91425" lIns="91425" rIns="91425" tIns="91425">
            <a:noAutofit/>
          </a:bodyPr>
          <a:lstStyle/>
          <a:p>
            <a:pPr rtl="0">
              <a:lnSpc>
                <a:spcPct val="143181"/>
              </a:lnSpc>
              <a:spcBef>
                <a:spcPts val="0"/>
              </a:spcBef>
              <a:spcAft>
                <a:spcPts val="800"/>
              </a:spcAft>
              <a:buNone/>
            </a:pPr>
            <a:r>
              <a:rPr lang="es" sz="1100">
                <a:solidFill>
                  <a:srgbClr val="000000"/>
                </a:solidFill>
                <a:latin typeface="Arial"/>
                <a:ea typeface="Arial"/>
                <a:cs typeface="Arial"/>
                <a:sym typeface="Arial"/>
              </a:rPr>
              <a:t>Los animales que se desarrollan en el vientre materno se llaman </a:t>
            </a:r>
            <a:r>
              <a:rPr b="1" lang="es" sz="1100">
                <a:solidFill>
                  <a:srgbClr val="000000"/>
                </a:solidFill>
                <a:latin typeface="Arial"/>
                <a:ea typeface="Arial"/>
                <a:cs typeface="Arial"/>
                <a:sym typeface="Arial"/>
              </a:rPr>
              <a:t>vivíparos</a:t>
            </a:r>
            <a:r>
              <a:rPr lang="es" sz="1100">
                <a:solidFill>
                  <a:srgbClr val="000000"/>
                </a:solidFill>
                <a:latin typeface="Arial"/>
                <a:ea typeface="Arial"/>
                <a:cs typeface="Arial"/>
                <a:sym typeface="Arial"/>
              </a:rPr>
              <a:t>. Por ejemplo:</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Perro</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Gato</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Vaca</a:t>
            </a:r>
          </a:p>
          <a:p>
            <a:pPr rtl="0">
              <a:lnSpc>
                <a:spcPct val="143181"/>
              </a:lnSpc>
              <a:spcBef>
                <a:spcPts val="0"/>
              </a:spcBef>
              <a:spcAft>
                <a:spcPts val="800"/>
              </a:spcAft>
              <a:buNone/>
            </a:pPr>
            <a:r>
              <a:rPr lang="es" sz="1100">
                <a:solidFill>
                  <a:srgbClr val="000000"/>
                </a:solidFill>
                <a:latin typeface="Arial"/>
                <a:ea typeface="Arial"/>
                <a:cs typeface="Arial"/>
                <a:sym typeface="Arial"/>
              </a:rPr>
              <a:t>Los animales que nacen por huevos se llaman </a:t>
            </a:r>
            <a:r>
              <a:rPr b="1" lang="es" sz="1100">
                <a:solidFill>
                  <a:srgbClr val="000000"/>
                </a:solidFill>
                <a:latin typeface="Arial"/>
                <a:ea typeface="Arial"/>
                <a:cs typeface="Arial"/>
                <a:sym typeface="Arial"/>
              </a:rPr>
              <a:t>ovíparos</a:t>
            </a:r>
            <a:r>
              <a:rPr lang="es" sz="1100">
                <a:solidFill>
                  <a:srgbClr val="000000"/>
                </a:solidFill>
                <a:latin typeface="Arial"/>
                <a:ea typeface="Arial"/>
                <a:cs typeface="Arial"/>
                <a:sym typeface="Arial"/>
              </a:rPr>
              <a:t>. Por ejemplo:</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Gallina</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Pato</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Tortuga</a:t>
            </a:r>
          </a:p>
          <a:p>
            <a:pPr>
              <a:spcBef>
                <a:spcPts val="0"/>
              </a:spcBef>
              <a:buNone/>
            </a:pPr>
            <a:r>
              <a:t/>
            </a:r>
            <a:endParaRPr/>
          </a:p>
        </p:txBody>
      </p:sp>
      <p:sp>
        <p:nvSpPr>
          <p:cNvPr id="163" name="Shape 163"/>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t/>
            </a:r>
            <a:endParaRP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7" name="Shape 167"/>
        <p:cNvGrpSpPr/>
        <p:nvPr/>
      </p:nvGrpSpPr>
      <p:grpSpPr>
        <a:xfrm>
          <a:off x="0" y="0"/>
          <a:ext cx="0" cy="0"/>
          <a:chOff x="0" y="0"/>
          <a:chExt cx="0" cy="0"/>
        </a:xfrm>
      </p:grpSpPr>
      <p:sp>
        <p:nvSpPr>
          <p:cNvPr id="168" name="Shape 168"/>
          <p:cNvSpPr txBox="1"/>
          <p:nvPr>
            <p:ph idx="1" type="body"/>
          </p:nvPr>
        </p:nvSpPr>
        <p:spPr>
          <a:xfrm>
            <a:off x="457200" y="1200150"/>
            <a:ext cx="8229600" cy="3725699"/>
          </a:xfrm>
          <a:prstGeom prst="rect">
            <a:avLst/>
          </a:prstGeom>
        </p:spPr>
        <p:txBody>
          <a:bodyPr anchorCtr="0" anchor="t" bIns="91425" lIns="91425" rIns="91425" tIns="91425">
            <a:noAutofit/>
          </a:bodyPr>
          <a:lstStyle/>
          <a:p>
            <a:pPr rtl="0">
              <a:lnSpc>
                <a:spcPct val="78750"/>
              </a:lnSpc>
              <a:spcBef>
                <a:spcPts val="0"/>
              </a:spcBef>
              <a:spcAft>
                <a:spcPts val="800"/>
              </a:spcAft>
              <a:buNone/>
            </a:pPr>
            <a:r>
              <a:rPr b="1" lang="es" sz="2000">
                <a:solidFill>
                  <a:srgbClr val="000000"/>
                </a:solidFill>
                <a:latin typeface="Arial"/>
                <a:ea typeface="Arial"/>
                <a:cs typeface="Arial"/>
                <a:sym typeface="Arial"/>
              </a:rPr>
              <a:t>¿Qué necesitan los seres vivos para vivir?</a:t>
            </a:r>
          </a:p>
          <a:p>
            <a:pPr rtl="0">
              <a:lnSpc>
                <a:spcPct val="143181"/>
              </a:lnSpc>
              <a:spcBef>
                <a:spcPts val="0"/>
              </a:spcBef>
              <a:spcAft>
                <a:spcPts val="800"/>
              </a:spcAft>
              <a:buNone/>
            </a:pPr>
            <a:r>
              <a:rPr b="1" lang="es" sz="1100">
                <a:solidFill>
                  <a:srgbClr val="000000"/>
                </a:solidFill>
                <a:latin typeface="Arial"/>
                <a:ea typeface="Arial"/>
                <a:cs typeface="Arial"/>
                <a:sym typeface="Arial"/>
              </a:rPr>
              <a:t>Los seres vivos necesitan AGUA y ALIMENTO</a:t>
            </a:r>
          </a:p>
          <a:p>
            <a:pPr rtl="0">
              <a:lnSpc>
                <a:spcPct val="143181"/>
              </a:lnSpc>
              <a:spcBef>
                <a:spcPts val="0"/>
              </a:spcBef>
              <a:spcAft>
                <a:spcPts val="800"/>
              </a:spcAft>
              <a:buNone/>
            </a:pPr>
            <a:r>
              <a:rPr lang="es" sz="1100">
                <a:solidFill>
                  <a:srgbClr val="000000"/>
                </a:solidFill>
                <a:latin typeface="Arial"/>
                <a:ea typeface="Arial"/>
                <a:cs typeface="Arial"/>
                <a:sym typeface="Arial"/>
              </a:rPr>
              <a:t>Los seres vivos necesitan agua y alimento para poder sobrevivir.</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Los animales que se alimentan de plantas se llaman </a:t>
            </a:r>
            <a:r>
              <a:rPr b="1" lang="es" sz="1100">
                <a:solidFill>
                  <a:srgbClr val="000000"/>
                </a:solidFill>
                <a:latin typeface="Arial"/>
                <a:ea typeface="Arial"/>
                <a:cs typeface="Arial"/>
                <a:sym typeface="Arial"/>
              </a:rPr>
              <a:t>herbívoros.</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Los animales que se alimentan de otros animales se llaman </a:t>
            </a:r>
            <a:r>
              <a:rPr b="1" lang="es" sz="1100">
                <a:solidFill>
                  <a:srgbClr val="000000"/>
                </a:solidFill>
                <a:latin typeface="Arial"/>
                <a:ea typeface="Arial"/>
                <a:cs typeface="Arial"/>
                <a:sym typeface="Arial"/>
              </a:rPr>
              <a:t>carnívoros.</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Los animales que se alimentan de plantas y otros animales se llaman </a:t>
            </a:r>
            <a:r>
              <a:rPr b="1" lang="es" sz="1100">
                <a:solidFill>
                  <a:srgbClr val="000000"/>
                </a:solidFill>
                <a:latin typeface="Arial"/>
                <a:ea typeface="Arial"/>
                <a:cs typeface="Arial"/>
                <a:sym typeface="Arial"/>
              </a:rPr>
              <a:t>omnívoros.</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Las plantas se alimentan con el alimento que producen ellas mismas, utilizando diversas sustancias que obtienen directamente del suelo, del aire, del agua y de la luz solar.</a:t>
            </a:r>
          </a:p>
          <a:p>
            <a:pPr indent="-298450" lvl="0" marL="457200" rtl="0">
              <a:lnSpc>
                <a:spcPct val="143181"/>
              </a:lnSpc>
              <a:spcBef>
                <a:spcPts val="0"/>
              </a:spcBef>
              <a:buClr>
                <a:srgbClr val="000000"/>
              </a:buClr>
              <a:buFont typeface="Arial"/>
              <a:buChar char="●"/>
            </a:pPr>
            <a:r>
              <a:t/>
            </a:r>
            <a:endParaRPr sz="1100">
              <a:solidFill>
                <a:srgbClr val="000000"/>
              </a:solidFill>
              <a:latin typeface="Arial"/>
              <a:ea typeface="Arial"/>
              <a:cs typeface="Arial"/>
              <a:sym typeface="Arial"/>
            </a:endParaRPr>
          </a:p>
          <a:p>
            <a:pPr rtl="0">
              <a:lnSpc>
                <a:spcPct val="143181"/>
              </a:lnSpc>
              <a:spcBef>
                <a:spcPts val="0"/>
              </a:spcBef>
              <a:spcAft>
                <a:spcPts val="800"/>
              </a:spcAft>
              <a:buNone/>
            </a:pPr>
            <a:r>
              <a:rPr lang="es" sz="1100">
                <a:solidFill>
                  <a:srgbClr val="000000"/>
                </a:solidFill>
                <a:latin typeface="Arial"/>
                <a:ea typeface="Arial"/>
                <a:cs typeface="Arial"/>
                <a:sym typeface="Arial"/>
              </a:rPr>
              <a:t>Algunos ejemplos de herbívoros, carnívoros y omnívoros de acuerdo a su alimentación.</a:t>
            </a:r>
          </a:p>
          <a:p>
            <a:pPr indent="-298450" lvl="0" marL="457200" rtl="0">
              <a:lnSpc>
                <a:spcPct val="143181"/>
              </a:lnSpc>
              <a:spcBef>
                <a:spcPts val="0"/>
              </a:spcBef>
              <a:buClr>
                <a:srgbClr val="000000"/>
              </a:buClr>
              <a:buSzPct val="100000"/>
              <a:buFont typeface="Arial"/>
              <a:buChar char="●"/>
            </a:pPr>
            <a:r>
              <a:rPr b="1" lang="es" sz="1100">
                <a:solidFill>
                  <a:srgbClr val="000000"/>
                </a:solidFill>
                <a:latin typeface="Arial"/>
                <a:ea typeface="Arial"/>
                <a:cs typeface="Arial"/>
                <a:sym typeface="Arial"/>
              </a:rPr>
              <a:t>Herbívoros:</a:t>
            </a:r>
            <a:r>
              <a:rPr lang="es" sz="1100">
                <a:solidFill>
                  <a:srgbClr val="000000"/>
                </a:solidFill>
                <a:latin typeface="Arial"/>
                <a:ea typeface="Arial"/>
                <a:cs typeface="Arial"/>
                <a:sym typeface="Arial"/>
              </a:rPr>
              <a:t> caballo, conejo, mariposa, oveja, oruga.</a:t>
            </a:r>
          </a:p>
          <a:p>
            <a:pPr indent="-298450" lvl="0" marL="457200" rtl="0">
              <a:lnSpc>
                <a:spcPct val="143181"/>
              </a:lnSpc>
              <a:spcBef>
                <a:spcPts val="0"/>
              </a:spcBef>
              <a:buClr>
                <a:srgbClr val="000000"/>
              </a:buClr>
              <a:buSzPct val="100000"/>
              <a:buFont typeface="Arial"/>
              <a:buChar char="●"/>
            </a:pPr>
            <a:r>
              <a:rPr b="1" lang="es" sz="1100">
                <a:solidFill>
                  <a:srgbClr val="000000"/>
                </a:solidFill>
                <a:latin typeface="Arial"/>
                <a:ea typeface="Arial"/>
                <a:cs typeface="Arial"/>
                <a:sym typeface="Arial"/>
              </a:rPr>
              <a:t>Carnívoros:</a:t>
            </a:r>
            <a:r>
              <a:rPr lang="es" sz="1100">
                <a:solidFill>
                  <a:srgbClr val="000000"/>
                </a:solidFill>
                <a:latin typeface="Arial"/>
                <a:ea typeface="Arial"/>
                <a:cs typeface="Arial"/>
                <a:sym typeface="Arial"/>
              </a:rPr>
              <a:t> león, lagartija, pingüino, tigre, lobo, tiburón.</a:t>
            </a:r>
          </a:p>
          <a:p>
            <a:pPr indent="-298450" lvl="0" marL="457200" rtl="0">
              <a:lnSpc>
                <a:spcPct val="143181"/>
              </a:lnSpc>
              <a:spcBef>
                <a:spcPts val="0"/>
              </a:spcBef>
              <a:buClr>
                <a:srgbClr val="000000"/>
              </a:buClr>
              <a:buSzPct val="100000"/>
              <a:buFont typeface="Arial"/>
              <a:buChar char="●"/>
            </a:pPr>
            <a:r>
              <a:rPr b="1" lang="es" sz="1100">
                <a:solidFill>
                  <a:srgbClr val="000000"/>
                </a:solidFill>
                <a:latin typeface="Arial"/>
                <a:ea typeface="Arial"/>
                <a:cs typeface="Arial"/>
                <a:sym typeface="Arial"/>
              </a:rPr>
              <a:t>Omnívoros: </a:t>
            </a:r>
            <a:r>
              <a:rPr lang="es" sz="1100">
                <a:solidFill>
                  <a:srgbClr val="000000"/>
                </a:solidFill>
                <a:latin typeface="Arial"/>
                <a:ea typeface="Arial"/>
                <a:cs typeface="Arial"/>
                <a:sym typeface="Arial"/>
              </a:rPr>
              <a:t>ser humanos, gallina, cerdo, piraña, oso pardo.</a:t>
            </a:r>
          </a:p>
          <a:p>
            <a:pPr>
              <a:spcBef>
                <a:spcPts val="0"/>
              </a:spcBef>
              <a:buNone/>
            </a:pPr>
            <a:r>
              <a:t/>
            </a:r>
            <a:endParaRPr/>
          </a:p>
        </p:txBody>
      </p:sp>
      <p:sp>
        <p:nvSpPr>
          <p:cNvPr id="169" name="Shape 169"/>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t/>
            </a:r>
            <a:endParaRP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3" name="Shape 173"/>
        <p:cNvGrpSpPr/>
        <p:nvPr/>
      </p:nvGrpSpPr>
      <p:grpSpPr>
        <a:xfrm>
          <a:off x="0" y="0"/>
          <a:ext cx="0" cy="0"/>
          <a:chOff x="0" y="0"/>
          <a:chExt cx="0" cy="0"/>
        </a:xfrm>
      </p:grpSpPr>
      <p:sp>
        <p:nvSpPr>
          <p:cNvPr id="174" name="Shape 174"/>
          <p:cNvSpPr txBox="1"/>
          <p:nvPr>
            <p:ph idx="1" type="subTitle"/>
          </p:nvPr>
        </p:nvSpPr>
        <p:spPr>
          <a:xfrm>
            <a:off x="685800" y="1986448"/>
            <a:ext cx="5258700" cy="2810099"/>
          </a:xfrm>
          <a:prstGeom prst="rect">
            <a:avLst/>
          </a:prstGeom>
        </p:spPr>
        <p:txBody>
          <a:bodyPr anchorCtr="0" anchor="t" bIns="91425" lIns="91425" rIns="91425" tIns="91425">
            <a:noAutofit/>
          </a:bodyPr>
          <a:lstStyle/>
          <a:p>
            <a:pPr rtl="0">
              <a:lnSpc>
                <a:spcPct val="95454"/>
              </a:lnSpc>
              <a:spcBef>
                <a:spcPts val="0"/>
              </a:spcBef>
              <a:buNone/>
            </a:pPr>
            <a:r>
              <a:rPr lang="es" sz="1100">
                <a:solidFill>
                  <a:srgbClr val="000000"/>
                </a:solidFill>
                <a:latin typeface="Georgia"/>
                <a:ea typeface="Georgia"/>
                <a:cs typeface="Georgia"/>
                <a:sym typeface="Georgia"/>
              </a:rPr>
              <a:t>Existen varias características que permiten diferenciar a un ser vivo de aquello que está sometido a la inercia. </a:t>
            </a:r>
          </a:p>
          <a:p>
            <a:pPr rtl="0">
              <a:lnSpc>
                <a:spcPct val="95454"/>
              </a:lnSpc>
              <a:spcBef>
                <a:spcPts val="0"/>
              </a:spcBef>
              <a:buNone/>
            </a:pPr>
            <a:r>
              <a:t/>
            </a:r>
            <a:endParaRPr sz="1100">
              <a:solidFill>
                <a:srgbClr val="000000"/>
              </a:solidFill>
              <a:latin typeface="Georgia"/>
              <a:ea typeface="Georgia"/>
              <a:cs typeface="Georgia"/>
              <a:sym typeface="Georgia"/>
            </a:endParaRPr>
          </a:p>
          <a:p>
            <a:pPr rtl="0">
              <a:lnSpc>
                <a:spcPct val="95454"/>
              </a:lnSpc>
              <a:spcBef>
                <a:spcPts val="0"/>
              </a:spcBef>
              <a:buNone/>
            </a:pPr>
            <a:r>
              <a:rPr lang="es" sz="1100">
                <a:solidFill>
                  <a:srgbClr val="000000"/>
                </a:solidFill>
                <a:latin typeface="Georgia"/>
                <a:ea typeface="Georgia"/>
                <a:cs typeface="Georgia"/>
                <a:sym typeface="Georgia"/>
              </a:rPr>
              <a:t>La </a:t>
            </a:r>
            <a:r>
              <a:rPr b="1" lang="es" sz="1100">
                <a:solidFill>
                  <a:srgbClr val="000000"/>
                </a:solidFill>
                <a:latin typeface="Georgia"/>
                <a:ea typeface="Georgia"/>
                <a:cs typeface="Georgia"/>
                <a:sym typeface="Georgia"/>
              </a:rPr>
              <a:t>organización</a:t>
            </a:r>
            <a:r>
              <a:rPr lang="es" sz="1100">
                <a:solidFill>
                  <a:srgbClr val="000000"/>
                </a:solidFill>
                <a:latin typeface="Georgia"/>
                <a:ea typeface="Georgia"/>
                <a:cs typeface="Georgia"/>
                <a:sym typeface="Georgia"/>
              </a:rPr>
              <a:t> (a partir de las células, que son sus entidades primordiales), la </a:t>
            </a:r>
            <a:r>
              <a:rPr b="1" lang="es" sz="1100">
                <a:solidFill>
                  <a:srgbClr val="BB4B0D"/>
                </a:solidFill>
                <a:latin typeface="Georgia"/>
                <a:ea typeface="Georgia"/>
                <a:cs typeface="Georgia"/>
                <a:sym typeface="Georgia"/>
                <a:hlinkClick r:id="rId3"/>
              </a:rPr>
              <a:t>homeostasis</a:t>
            </a:r>
            <a:r>
              <a:rPr lang="es" sz="1100">
                <a:solidFill>
                  <a:srgbClr val="000000"/>
                </a:solidFill>
                <a:latin typeface="Georgia"/>
                <a:ea typeface="Georgia"/>
                <a:cs typeface="Georgia"/>
                <a:sym typeface="Georgia"/>
              </a:rPr>
              <a:t> (el equilibrio que existe en su interior), </a:t>
            </a:r>
          </a:p>
          <a:p>
            <a:pPr rtl="0">
              <a:lnSpc>
                <a:spcPct val="95454"/>
              </a:lnSpc>
              <a:spcBef>
                <a:spcPts val="0"/>
              </a:spcBef>
              <a:buNone/>
            </a:pPr>
            <a:r>
              <a:rPr lang="es" sz="1100">
                <a:solidFill>
                  <a:srgbClr val="000000"/>
                </a:solidFill>
                <a:latin typeface="Georgia"/>
                <a:ea typeface="Georgia"/>
                <a:cs typeface="Georgia"/>
                <a:sym typeface="Georgia"/>
              </a:rPr>
              <a:t>el </a:t>
            </a:r>
            <a:r>
              <a:rPr b="1" lang="es" sz="1100">
                <a:solidFill>
                  <a:srgbClr val="000000"/>
                </a:solidFill>
                <a:latin typeface="Georgia"/>
                <a:ea typeface="Georgia"/>
                <a:cs typeface="Georgia"/>
                <a:sym typeface="Georgia"/>
              </a:rPr>
              <a:t>metabolismo</a:t>
            </a:r>
            <a:r>
              <a:rPr lang="es" sz="1100">
                <a:solidFill>
                  <a:srgbClr val="000000"/>
                </a:solidFill>
                <a:latin typeface="Georgia"/>
                <a:ea typeface="Georgia"/>
                <a:cs typeface="Georgia"/>
                <a:sym typeface="Georgia"/>
              </a:rPr>
              <a:t> (la conversión de energía en nutrientes), </a:t>
            </a:r>
          </a:p>
          <a:p>
            <a:pPr rtl="0">
              <a:lnSpc>
                <a:spcPct val="95454"/>
              </a:lnSpc>
              <a:spcBef>
                <a:spcPts val="0"/>
              </a:spcBef>
              <a:buNone/>
            </a:pPr>
            <a:r>
              <a:rPr lang="es" sz="1100">
                <a:solidFill>
                  <a:srgbClr val="000000"/>
                </a:solidFill>
                <a:latin typeface="Georgia"/>
                <a:ea typeface="Georgia"/>
                <a:cs typeface="Georgia"/>
                <a:sym typeface="Georgia"/>
              </a:rPr>
              <a:t>la </a:t>
            </a:r>
            <a:r>
              <a:rPr b="1" lang="es" sz="1100">
                <a:solidFill>
                  <a:srgbClr val="000000"/>
                </a:solidFill>
                <a:latin typeface="Georgia"/>
                <a:ea typeface="Georgia"/>
                <a:cs typeface="Georgia"/>
                <a:sym typeface="Georgia"/>
              </a:rPr>
              <a:t>irritabilidad</a:t>
            </a:r>
            <a:r>
              <a:rPr lang="es" sz="1100">
                <a:solidFill>
                  <a:srgbClr val="000000"/>
                </a:solidFill>
                <a:latin typeface="Georgia"/>
                <a:ea typeface="Georgia"/>
                <a:cs typeface="Georgia"/>
                <a:sym typeface="Georgia"/>
              </a:rPr>
              <a:t> (respuesta ante estímulos exteriores), </a:t>
            </a:r>
          </a:p>
          <a:p>
            <a:pPr rtl="0">
              <a:lnSpc>
                <a:spcPct val="95454"/>
              </a:lnSpc>
              <a:spcBef>
                <a:spcPts val="0"/>
              </a:spcBef>
              <a:buNone/>
            </a:pPr>
            <a:r>
              <a:rPr lang="es" sz="1100">
                <a:solidFill>
                  <a:srgbClr val="000000"/>
                </a:solidFill>
                <a:latin typeface="Georgia"/>
                <a:ea typeface="Georgia"/>
                <a:cs typeface="Georgia"/>
                <a:sym typeface="Georgia"/>
              </a:rPr>
              <a:t>la </a:t>
            </a:r>
            <a:r>
              <a:rPr b="1" lang="es" sz="1100">
                <a:solidFill>
                  <a:srgbClr val="000000"/>
                </a:solidFill>
                <a:latin typeface="Georgia"/>
                <a:ea typeface="Georgia"/>
                <a:cs typeface="Georgia"/>
                <a:sym typeface="Georgia"/>
              </a:rPr>
              <a:t>adaptación</a:t>
            </a:r>
            <a:r>
              <a:rPr lang="es" sz="1100">
                <a:solidFill>
                  <a:srgbClr val="000000"/>
                </a:solidFill>
                <a:latin typeface="Georgia"/>
                <a:ea typeface="Georgia"/>
                <a:cs typeface="Georgia"/>
                <a:sym typeface="Georgia"/>
              </a:rPr>
              <a:t> (las especies vivas evolucionan para adaptarse al ambiente), </a:t>
            </a:r>
          </a:p>
          <a:p>
            <a:pPr rtl="0">
              <a:lnSpc>
                <a:spcPct val="95454"/>
              </a:lnSpc>
              <a:spcBef>
                <a:spcPts val="0"/>
              </a:spcBef>
              <a:buNone/>
            </a:pPr>
            <a:r>
              <a:rPr lang="es" sz="1100">
                <a:solidFill>
                  <a:srgbClr val="000000"/>
                </a:solidFill>
                <a:latin typeface="Georgia"/>
                <a:ea typeface="Georgia"/>
                <a:cs typeface="Georgia"/>
                <a:sym typeface="Georgia"/>
              </a:rPr>
              <a:t>el </a:t>
            </a:r>
            <a:r>
              <a:rPr b="1" lang="es" sz="1100">
                <a:solidFill>
                  <a:srgbClr val="000000"/>
                </a:solidFill>
                <a:latin typeface="Georgia"/>
                <a:ea typeface="Georgia"/>
                <a:cs typeface="Georgia"/>
                <a:sym typeface="Georgia"/>
              </a:rPr>
              <a:t>desarrollo</a:t>
            </a:r>
            <a:r>
              <a:rPr lang="es" sz="1100">
                <a:solidFill>
                  <a:srgbClr val="000000"/>
                </a:solidFill>
                <a:latin typeface="Georgia"/>
                <a:ea typeface="Georgia"/>
                <a:cs typeface="Georgia"/>
                <a:sym typeface="Georgia"/>
              </a:rPr>
              <a:t> (incremento de tamaño) y</a:t>
            </a:r>
          </a:p>
          <a:p>
            <a:pPr rtl="0">
              <a:lnSpc>
                <a:spcPct val="95454"/>
              </a:lnSpc>
              <a:spcBef>
                <a:spcPts val="0"/>
              </a:spcBef>
              <a:buNone/>
            </a:pPr>
            <a:r>
              <a:rPr lang="es" sz="1100">
                <a:solidFill>
                  <a:srgbClr val="000000"/>
                </a:solidFill>
                <a:latin typeface="Georgia"/>
                <a:ea typeface="Georgia"/>
                <a:cs typeface="Georgia"/>
                <a:sym typeface="Georgia"/>
              </a:rPr>
              <a:t> la </a:t>
            </a:r>
            <a:r>
              <a:rPr b="1" lang="es" sz="1100">
                <a:solidFill>
                  <a:srgbClr val="000000"/>
                </a:solidFill>
                <a:latin typeface="Georgia"/>
                <a:ea typeface="Georgia"/>
                <a:cs typeface="Georgia"/>
                <a:sym typeface="Georgia"/>
              </a:rPr>
              <a:t>reproducción</a:t>
            </a:r>
            <a:r>
              <a:rPr lang="es" sz="1100">
                <a:solidFill>
                  <a:srgbClr val="000000"/>
                </a:solidFill>
                <a:latin typeface="Georgia"/>
                <a:ea typeface="Georgia"/>
                <a:cs typeface="Georgia"/>
                <a:sym typeface="Georgia"/>
              </a:rPr>
              <a:t> (la capacidad de generar copias parecidas del mismo organismo, ya sea sexualmente o asexualmente) son algunas de las propiedades de los seres vivos.</a:t>
            </a:r>
          </a:p>
        </p:txBody>
      </p:sp>
      <p:sp>
        <p:nvSpPr>
          <p:cNvPr id="175" name="Shape 175"/>
          <p:cNvSpPr txBox="1"/>
          <p:nvPr>
            <p:ph type="ctrTitle"/>
          </p:nvPr>
        </p:nvSpPr>
        <p:spPr>
          <a:xfrm>
            <a:off x="685800" y="746450"/>
            <a:ext cx="6072599" cy="1158600"/>
          </a:xfrm>
          <a:prstGeom prst="rect">
            <a:avLst/>
          </a:prstGeom>
        </p:spPr>
        <p:txBody>
          <a:bodyPr anchorCtr="0" anchor="b" bIns="91425" lIns="91425" rIns="91425" tIns="91425">
            <a:noAutofit/>
          </a:bodyPr>
          <a:lstStyle/>
          <a:p>
            <a:pPr lvl="0" rtl="0">
              <a:spcBef>
                <a:spcPts val="0"/>
              </a:spcBef>
              <a:buNone/>
            </a:pPr>
            <a:r>
              <a:rPr lang="es"/>
              <a:t>Características de los seres vivos.</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9" name="Shape 179"/>
        <p:cNvGrpSpPr/>
        <p:nvPr/>
      </p:nvGrpSpPr>
      <p:grpSpPr>
        <a:xfrm>
          <a:off x="0" y="0"/>
          <a:ext cx="0" cy="0"/>
          <a:chOff x="0" y="0"/>
          <a:chExt cx="0" cy="0"/>
        </a:xfrm>
      </p:grpSpPr>
      <p:sp>
        <p:nvSpPr>
          <p:cNvPr id="180" name="Shape 180"/>
          <p:cNvSpPr txBox="1"/>
          <p:nvPr>
            <p:ph type="ctrTitle"/>
          </p:nvPr>
        </p:nvSpPr>
        <p:spPr>
          <a:xfrm>
            <a:off x="685800" y="147550"/>
            <a:ext cx="7493099" cy="1053900"/>
          </a:xfrm>
          <a:prstGeom prst="rect">
            <a:avLst/>
          </a:prstGeom>
        </p:spPr>
        <p:txBody>
          <a:bodyPr anchorCtr="0" anchor="b" bIns="91425" lIns="91425" rIns="91425" tIns="91425">
            <a:noAutofit/>
          </a:bodyPr>
          <a:lstStyle/>
          <a:p>
            <a:pPr>
              <a:spcBef>
                <a:spcPts val="0"/>
              </a:spcBef>
              <a:buNone/>
            </a:pPr>
            <a:r>
              <a:rPr lang="es" sz="3600"/>
              <a:t>REPRODUCCIÓN ASEXUAL </a:t>
            </a:r>
          </a:p>
        </p:txBody>
      </p:sp>
      <p:sp>
        <p:nvSpPr>
          <p:cNvPr id="181" name="Shape 181"/>
          <p:cNvSpPr txBox="1"/>
          <p:nvPr>
            <p:ph idx="1" type="subTitle"/>
          </p:nvPr>
        </p:nvSpPr>
        <p:spPr>
          <a:xfrm>
            <a:off x="685800" y="1412350"/>
            <a:ext cx="8083499" cy="3372599"/>
          </a:xfrm>
          <a:prstGeom prst="rect">
            <a:avLst/>
          </a:prstGeom>
        </p:spPr>
        <p:txBody>
          <a:bodyPr anchorCtr="0" anchor="t" bIns="91425" lIns="91425" rIns="91425" tIns="91425">
            <a:noAutofit/>
          </a:bodyPr>
          <a:lstStyle/>
          <a:p>
            <a:pPr indent="-419100" lvl="0" marL="457200" rtl="0">
              <a:spcBef>
                <a:spcPts val="0"/>
              </a:spcBef>
              <a:buClr>
                <a:schemeClr val="dk2"/>
              </a:buClr>
              <a:buSzPct val="100000"/>
              <a:buFont typeface="Trebuchet MS"/>
              <a:buChar char="●"/>
            </a:pPr>
            <a:r>
              <a:rPr lang="es"/>
              <a:t>interviene un solo progenitor</a:t>
            </a:r>
          </a:p>
          <a:p>
            <a:pPr indent="-419100" lvl="0" marL="457200" rtl="0">
              <a:spcBef>
                <a:spcPts val="0"/>
              </a:spcBef>
              <a:buClr>
                <a:schemeClr val="dk2"/>
              </a:buClr>
              <a:buSzPct val="100000"/>
              <a:buFont typeface="Trebuchet MS"/>
              <a:buChar char="●"/>
            </a:pPr>
            <a:r>
              <a:rPr lang="es"/>
              <a:t>los descendientes son idénticos al progenitor e idénticos entre sí. </a:t>
            </a:r>
          </a:p>
          <a:p>
            <a:pPr indent="-419100" lvl="0" marL="457200" rtl="0">
              <a:spcBef>
                <a:spcPts val="0"/>
              </a:spcBef>
              <a:buClr>
                <a:schemeClr val="dk2"/>
              </a:buClr>
              <a:buSzPct val="100000"/>
              <a:buFont typeface="Trebuchet MS"/>
              <a:buChar char="●"/>
            </a:pPr>
            <a:r>
              <a:rPr lang="es"/>
              <a:t>propia de individuos unicelulares, así como hongos, plantas y animales más sencillos.</a:t>
            </a:r>
          </a:p>
          <a:p>
            <a:pPr lvl="0" rtl="0">
              <a:spcBef>
                <a:spcPts val="0"/>
              </a:spcBef>
              <a:buNone/>
            </a:pPr>
            <a:r>
              <a:t/>
            </a:r>
            <a:endParaRPr/>
          </a:p>
          <a:p>
            <a:pPr>
              <a:spcBef>
                <a:spcPts val="0"/>
              </a:spcBef>
              <a:buNone/>
            </a:pPr>
            <a:r>
              <a:t/>
            </a:r>
            <a:endParaRP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5" name="Shape 185"/>
        <p:cNvGrpSpPr/>
        <p:nvPr/>
      </p:nvGrpSpPr>
      <p:grpSpPr>
        <a:xfrm>
          <a:off x="0" y="0"/>
          <a:ext cx="0" cy="0"/>
          <a:chOff x="0" y="0"/>
          <a:chExt cx="0" cy="0"/>
        </a:xfrm>
      </p:grpSpPr>
      <p:sp>
        <p:nvSpPr>
          <p:cNvPr id="186" name="Shape 186"/>
          <p:cNvSpPr txBox="1"/>
          <p:nvPr>
            <p:ph type="ctrTitle"/>
          </p:nvPr>
        </p:nvSpPr>
        <p:spPr>
          <a:xfrm>
            <a:off x="730500" y="442675"/>
            <a:ext cx="7683000" cy="772800"/>
          </a:xfrm>
          <a:prstGeom prst="rect">
            <a:avLst/>
          </a:prstGeom>
        </p:spPr>
        <p:txBody>
          <a:bodyPr anchorCtr="0" anchor="b" bIns="91425" lIns="91425" rIns="91425" tIns="91425">
            <a:noAutofit/>
          </a:bodyPr>
          <a:lstStyle/>
          <a:p>
            <a:pPr>
              <a:spcBef>
                <a:spcPts val="0"/>
              </a:spcBef>
              <a:buNone/>
            </a:pPr>
            <a:r>
              <a:rPr lang="es"/>
              <a:t>REPRODUCCIÓN SEXUAL</a:t>
            </a:r>
          </a:p>
        </p:txBody>
      </p:sp>
      <p:sp>
        <p:nvSpPr>
          <p:cNvPr id="187" name="Shape 187"/>
          <p:cNvSpPr txBox="1"/>
          <p:nvPr>
            <p:ph idx="1" type="subTitle"/>
          </p:nvPr>
        </p:nvSpPr>
        <p:spPr>
          <a:xfrm>
            <a:off x="685800" y="1986425"/>
            <a:ext cx="7999199" cy="2819699"/>
          </a:xfrm>
          <a:prstGeom prst="rect">
            <a:avLst/>
          </a:prstGeom>
        </p:spPr>
        <p:txBody>
          <a:bodyPr anchorCtr="0" anchor="t" bIns="91425" lIns="91425" rIns="91425" tIns="91425">
            <a:noAutofit/>
          </a:bodyPr>
          <a:lstStyle/>
          <a:p>
            <a:pPr indent="-419100" lvl="0" marL="457200" rtl="0">
              <a:spcBef>
                <a:spcPts val="0"/>
              </a:spcBef>
              <a:buClr>
                <a:schemeClr val="dk2"/>
              </a:buClr>
              <a:buSzPct val="100000"/>
              <a:buFont typeface="Trebuchet MS"/>
              <a:buChar char="●"/>
            </a:pPr>
            <a:r>
              <a:rPr lang="es"/>
              <a:t>intervienen dos progenitores</a:t>
            </a:r>
          </a:p>
          <a:p>
            <a:pPr indent="-419100" lvl="0" marL="457200" rtl="0">
              <a:spcBef>
                <a:spcPts val="0"/>
              </a:spcBef>
              <a:buClr>
                <a:schemeClr val="dk2"/>
              </a:buClr>
              <a:buSzPct val="100000"/>
              <a:buFont typeface="Trebuchet MS"/>
              <a:buChar char="●"/>
            </a:pPr>
            <a:r>
              <a:rPr lang="es"/>
              <a:t>participan células sexuales o gametos que se forman dentro de órganos reproductores.</a:t>
            </a:r>
          </a:p>
          <a:p>
            <a:pPr indent="-419100" lvl="0" marL="457200" rtl="0">
              <a:spcBef>
                <a:spcPts val="0"/>
              </a:spcBef>
              <a:buClr>
                <a:schemeClr val="dk2"/>
              </a:buClr>
              <a:buSzPct val="100000"/>
              <a:buFont typeface="Trebuchet MS"/>
              <a:buChar char="●"/>
            </a:pPr>
            <a:r>
              <a:rPr lang="es"/>
              <a:t>los descendientes son parecidos entre sí, pero no idénticos. </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1" name="Shape 191"/>
        <p:cNvGrpSpPr/>
        <p:nvPr/>
      </p:nvGrpSpPr>
      <p:grpSpPr>
        <a:xfrm>
          <a:off x="0" y="0"/>
          <a:ext cx="0" cy="0"/>
          <a:chOff x="0" y="0"/>
          <a:chExt cx="0" cy="0"/>
        </a:xfrm>
      </p:grpSpPr>
      <p:sp>
        <p:nvSpPr>
          <p:cNvPr id="192" name="Shape 192"/>
          <p:cNvSpPr txBox="1"/>
          <p:nvPr>
            <p:ph type="ctrTitle"/>
          </p:nvPr>
        </p:nvSpPr>
        <p:spPr>
          <a:xfrm>
            <a:off x="803400" y="411013"/>
            <a:ext cx="5258700" cy="1158600"/>
          </a:xfrm>
          <a:prstGeom prst="rect">
            <a:avLst/>
          </a:prstGeom>
        </p:spPr>
        <p:txBody>
          <a:bodyPr anchorCtr="0" anchor="b" bIns="91425" lIns="91425" rIns="91425" tIns="91425">
            <a:noAutofit/>
          </a:bodyPr>
          <a:lstStyle/>
          <a:p>
            <a:pPr>
              <a:spcBef>
                <a:spcPts val="0"/>
              </a:spcBef>
              <a:buNone/>
            </a:pPr>
            <a:r>
              <a:rPr lang="es" sz="3600"/>
              <a:t>LOS SERES VIVOS SE AGRUPAN EN:</a:t>
            </a:r>
          </a:p>
        </p:txBody>
      </p:sp>
      <p:pic>
        <p:nvPicPr>
          <p:cNvPr id="193" name="Shape 193"/>
          <p:cNvPicPr preferRelativeResize="0"/>
          <p:nvPr/>
        </p:nvPicPr>
        <p:blipFill>
          <a:blip r:embed="rId3">
            <a:alphaModFix/>
          </a:blip>
          <a:stretch>
            <a:fillRect/>
          </a:stretch>
        </p:blipFill>
        <p:spPr>
          <a:xfrm>
            <a:off x="1300350" y="1880200"/>
            <a:ext cx="5420974" cy="2968825"/>
          </a:xfrm>
          <a:prstGeom prst="rect">
            <a:avLst/>
          </a:prstGeom>
          <a:noFill/>
          <a:ln>
            <a:noFill/>
          </a:ln>
        </p:spPr>
      </p:pic>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7" name="Shape 197"/>
        <p:cNvGrpSpPr/>
        <p:nvPr/>
      </p:nvGrpSpPr>
      <p:grpSpPr>
        <a:xfrm>
          <a:off x="0" y="0"/>
          <a:ext cx="0" cy="0"/>
          <a:chOff x="0" y="0"/>
          <a:chExt cx="0" cy="0"/>
        </a:xfrm>
      </p:grpSpPr>
      <p:sp>
        <p:nvSpPr>
          <p:cNvPr id="198" name="Shape 198"/>
          <p:cNvSpPr txBox="1"/>
          <p:nvPr>
            <p:ph type="ctrTitle"/>
          </p:nvPr>
        </p:nvSpPr>
        <p:spPr>
          <a:xfrm>
            <a:off x="685800" y="746438"/>
            <a:ext cx="5258700" cy="1158600"/>
          </a:xfrm>
          <a:prstGeom prst="rect">
            <a:avLst/>
          </a:prstGeom>
        </p:spPr>
        <p:txBody>
          <a:bodyPr anchorCtr="0" anchor="b" bIns="91425" lIns="91425" rIns="91425" tIns="91425">
            <a:noAutofit/>
          </a:bodyPr>
          <a:lstStyle/>
          <a:p>
            <a:pPr rtl="0">
              <a:spcBef>
                <a:spcPts val="0"/>
              </a:spcBef>
              <a:buNone/>
            </a:pPr>
            <a:r>
              <a:rPr lang="es"/>
              <a:t>REINO ANIMALIA</a:t>
            </a:r>
          </a:p>
          <a:p>
            <a:pPr>
              <a:spcBef>
                <a:spcPts val="0"/>
              </a:spcBef>
              <a:buNone/>
            </a:pPr>
            <a:r>
              <a:rPr lang="es" sz="2400"/>
              <a:t>Características generales </a:t>
            </a:r>
          </a:p>
        </p:txBody>
      </p:sp>
      <p:sp>
        <p:nvSpPr>
          <p:cNvPr id="199" name="Shape 199"/>
          <p:cNvSpPr txBox="1"/>
          <p:nvPr>
            <p:ph idx="1" type="subTitle"/>
          </p:nvPr>
        </p:nvSpPr>
        <p:spPr>
          <a:xfrm>
            <a:off x="685800" y="1986416"/>
            <a:ext cx="5258700" cy="772800"/>
          </a:xfrm>
          <a:prstGeom prst="rect">
            <a:avLst/>
          </a:prstGeom>
        </p:spPr>
        <p:txBody>
          <a:bodyPr anchorCtr="0" anchor="t" bIns="91425" lIns="91425" rIns="91425" tIns="91425">
            <a:noAutofit/>
          </a:bodyPr>
          <a:lstStyle/>
          <a:p>
            <a:pPr rtl="0">
              <a:spcBef>
                <a:spcPts val="0"/>
              </a:spcBef>
              <a:buNone/>
            </a:pPr>
            <a:r>
              <a:rPr lang="es" sz="1800">
                <a:solidFill>
                  <a:srgbClr val="996633"/>
                </a:solidFill>
                <a:latin typeface="Arial"/>
                <a:ea typeface="Arial"/>
                <a:cs typeface="Arial"/>
                <a:sym typeface="Arial"/>
              </a:rPr>
              <a:t>Todos son pluricelulares</a:t>
            </a:r>
          </a:p>
          <a:p>
            <a:pPr rtl="0">
              <a:spcBef>
                <a:spcPts val="0"/>
              </a:spcBef>
              <a:buNone/>
            </a:pPr>
            <a:r>
              <a:rPr lang="es" sz="1800">
                <a:solidFill>
                  <a:srgbClr val="996633"/>
                </a:solidFill>
                <a:latin typeface="Arial"/>
                <a:ea typeface="Arial"/>
                <a:cs typeface="Arial"/>
                <a:sym typeface="Arial"/>
              </a:rPr>
              <a:t>Presentan células eucariotas</a:t>
            </a:r>
          </a:p>
          <a:p>
            <a:pPr rtl="0">
              <a:spcBef>
                <a:spcPts val="0"/>
              </a:spcBef>
              <a:buNone/>
            </a:pPr>
            <a:r>
              <a:rPr lang="es" sz="1800">
                <a:solidFill>
                  <a:srgbClr val="996633"/>
                </a:solidFill>
                <a:latin typeface="Arial"/>
                <a:ea typeface="Arial"/>
                <a:cs typeface="Arial"/>
                <a:sym typeface="Arial"/>
              </a:rPr>
              <a:t>En casi todos hay tejidos, órganos y sistemas o aparatos</a:t>
            </a:r>
          </a:p>
          <a:p>
            <a:pPr rtl="0">
              <a:spcBef>
                <a:spcPts val="0"/>
              </a:spcBef>
              <a:buNone/>
            </a:pPr>
            <a:r>
              <a:rPr lang="es" sz="1800">
                <a:solidFill>
                  <a:srgbClr val="996633"/>
                </a:solidFill>
                <a:latin typeface="Arial"/>
                <a:ea typeface="Arial"/>
                <a:cs typeface="Arial"/>
                <a:sym typeface="Arial"/>
              </a:rPr>
              <a:t>Son heterótrofos</a:t>
            </a:r>
          </a:p>
          <a:p>
            <a:pPr rtl="0">
              <a:spcBef>
                <a:spcPts val="0"/>
              </a:spcBef>
              <a:buNone/>
            </a:pPr>
            <a:r>
              <a:rPr lang="es" sz="1800">
                <a:solidFill>
                  <a:srgbClr val="996633"/>
                </a:solidFill>
                <a:latin typeface="Arial"/>
                <a:ea typeface="Arial"/>
                <a:cs typeface="Arial"/>
                <a:sym typeface="Arial"/>
              </a:rPr>
              <a:t>Una gran mayoría se traslada de un lugar a otro</a:t>
            </a:r>
          </a:p>
          <a:p>
            <a:pPr rtl="0">
              <a:spcBef>
                <a:spcPts val="0"/>
              </a:spcBef>
              <a:buNone/>
            </a:pPr>
            <a:r>
              <a:rPr lang="es" sz="1800">
                <a:solidFill>
                  <a:srgbClr val="996633"/>
                </a:solidFill>
                <a:latin typeface="Arial"/>
                <a:ea typeface="Arial"/>
                <a:cs typeface="Arial"/>
                <a:sym typeface="Arial"/>
              </a:rPr>
              <a:t>Casi todos tienen sistema nervioso y sensorial</a:t>
            </a:r>
          </a:p>
          <a:p>
            <a:pPr rtl="0">
              <a:spcBef>
                <a:spcPts val="0"/>
              </a:spcBef>
              <a:buNone/>
            </a:pPr>
            <a:r>
              <a:rPr lang="es" sz="1800">
                <a:solidFill>
                  <a:srgbClr val="996633"/>
                </a:solidFill>
                <a:latin typeface="Arial"/>
                <a:ea typeface="Arial"/>
                <a:cs typeface="Arial"/>
                <a:sym typeface="Arial"/>
              </a:rPr>
              <a:t>Reaccionan a los estímulos externos con un comportamiento adecuado para su conservación</a:t>
            </a:r>
          </a:p>
          <a:p>
            <a:pPr>
              <a:spcBef>
                <a:spcPts val="0"/>
              </a:spcBef>
              <a:buNone/>
            </a:pPr>
            <a:r>
              <a:rPr lang="es" sz="1800">
                <a:solidFill>
                  <a:srgbClr val="996633"/>
                </a:solidFill>
                <a:latin typeface="Arial"/>
                <a:ea typeface="Arial"/>
                <a:cs typeface="Arial"/>
                <a:sym typeface="Arial"/>
              </a:rPr>
              <a:t>Casi todos se reproducen sexualmente</a:t>
            </a:r>
          </a:p>
        </p:txBody>
      </p:sp>
      <p:pic>
        <p:nvPicPr>
          <p:cNvPr id="200" name="Shape 200"/>
          <p:cNvPicPr preferRelativeResize="0"/>
          <p:nvPr/>
        </p:nvPicPr>
        <p:blipFill>
          <a:blip r:embed="rId3">
            <a:alphaModFix/>
          </a:blip>
          <a:stretch>
            <a:fillRect/>
          </a:stretch>
        </p:blipFill>
        <p:spPr>
          <a:xfrm rot="-281760">
            <a:off x="5873200" y="108500"/>
            <a:ext cx="2972624" cy="2972624"/>
          </a:xfrm>
          <a:prstGeom prst="rect">
            <a:avLst/>
          </a:prstGeom>
          <a:noFill/>
          <a:ln>
            <a:noFill/>
          </a:ln>
        </p:spPr>
      </p:pic>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4" name="Shape 204"/>
        <p:cNvGrpSpPr/>
        <p:nvPr/>
      </p:nvGrpSpPr>
      <p:grpSpPr>
        <a:xfrm>
          <a:off x="0" y="0"/>
          <a:ext cx="0" cy="0"/>
          <a:chOff x="0" y="0"/>
          <a:chExt cx="0" cy="0"/>
        </a:xfrm>
      </p:grpSpPr>
      <p:sp>
        <p:nvSpPr>
          <p:cNvPr id="205" name="Shape 205"/>
          <p:cNvSpPr txBox="1"/>
          <p:nvPr>
            <p:ph type="ctrTitle"/>
          </p:nvPr>
        </p:nvSpPr>
        <p:spPr>
          <a:xfrm>
            <a:off x="772775" y="224638"/>
            <a:ext cx="5258700" cy="1158600"/>
          </a:xfrm>
          <a:prstGeom prst="rect">
            <a:avLst/>
          </a:prstGeom>
        </p:spPr>
        <p:txBody>
          <a:bodyPr anchorCtr="0" anchor="b" bIns="91425" lIns="91425" rIns="91425" tIns="91425">
            <a:noAutofit/>
          </a:bodyPr>
          <a:lstStyle/>
          <a:p>
            <a:pPr>
              <a:spcBef>
                <a:spcPts val="0"/>
              </a:spcBef>
              <a:buNone/>
            </a:pPr>
            <a:r>
              <a:rPr lang="es"/>
              <a:t>REINO PLANTAE </a:t>
            </a:r>
          </a:p>
        </p:txBody>
      </p:sp>
      <p:sp>
        <p:nvSpPr>
          <p:cNvPr id="206" name="Shape 206"/>
          <p:cNvSpPr txBox="1"/>
          <p:nvPr>
            <p:ph idx="1" type="subTitle"/>
          </p:nvPr>
        </p:nvSpPr>
        <p:spPr>
          <a:xfrm>
            <a:off x="188850" y="1178912"/>
            <a:ext cx="6656699" cy="1902300"/>
          </a:xfrm>
          <a:prstGeom prst="rect">
            <a:avLst/>
          </a:prstGeom>
        </p:spPr>
        <p:txBody>
          <a:bodyPr anchorCtr="0" anchor="t" bIns="91425" lIns="91425" rIns="91425" tIns="91425">
            <a:noAutofit/>
          </a:bodyPr>
          <a:lstStyle/>
          <a:p>
            <a:pPr rtl="0">
              <a:lnSpc>
                <a:spcPct val="115000"/>
              </a:lnSpc>
              <a:spcBef>
                <a:spcPts val="0"/>
              </a:spcBef>
              <a:buNone/>
            </a:pPr>
            <a:r>
              <a:rPr lang="es" sz="1800">
                <a:solidFill>
                  <a:srgbClr val="000000"/>
                </a:solidFill>
                <a:latin typeface="Arial"/>
                <a:ea typeface="Arial"/>
                <a:cs typeface="Arial"/>
                <a:sym typeface="Arial"/>
              </a:rPr>
              <a:t>La principal característica del reino es la presencia de </a:t>
            </a:r>
            <a:r>
              <a:rPr b="1" lang="es" sz="1800">
                <a:solidFill>
                  <a:srgbClr val="006699"/>
                </a:solidFill>
                <a:latin typeface="Arial"/>
                <a:ea typeface="Arial"/>
                <a:cs typeface="Arial"/>
                <a:sym typeface="Arial"/>
                <a:hlinkClick r:id="rId3"/>
              </a:rPr>
              <a:t>clorofila</a:t>
            </a:r>
            <a:r>
              <a:rPr lang="es" sz="1800">
                <a:solidFill>
                  <a:srgbClr val="000000"/>
                </a:solidFill>
                <a:latin typeface="Arial"/>
                <a:ea typeface="Arial"/>
                <a:cs typeface="Arial"/>
                <a:sym typeface="Arial"/>
              </a:rPr>
              <a:t>, con la cual capturan la luz, produciendo compuestos carbonados, por esta característica son </a:t>
            </a:r>
            <a:r>
              <a:rPr b="1" lang="es" sz="1800">
                <a:solidFill>
                  <a:srgbClr val="006699"/>
                </a:solidFill>
                <a:latin typeface="Arial"/>
                <a:ea typeface="Arial"/>
                <a:cs typeface="Arial"/>
                <a:sym typeface="Arial"/>
                <a:hlinkClick r:id="rId4"/>
              </a:rPr>
              <a:t>autótrofos</a:t>
            </a:r>
            <a:r>
              <a:rPr lang="es" sz="1800">
                <a:solidFill>
                  <a:srgbClr val="000000"/>
                </a:solidFill>
                <a:latin typeface="Arial"/>
                <a:ea typeface="Arial"/>
                <a:cs typeface="Arial"/>
                <a:sym typeface="Arial"/>
              </a:rPr>
              <a:t>. Otras caracteristicas de este reino:</a:t>
            </a:r>
          </a:p>
          <a:p>
            <a:pPr indent="-342900" lvl="0" marL="457200" rtl="0">
              <a:lnSpc>
                <a:spcPct val="115000"/>
              </a:lnSpc>
              <a:spcBef>
                <a:spcPts val="0"/>
              </a:spcBef>
              <a:buClr>
                <a:srgbClr val="000000"/>
              </a:buClr>
              <a:buSzPct val="100000"/>
              <a:buFont typeface="Arial"/>
              <a:buChar char="●"/>
            </a:pPr>
            <a:r>
              <a:rPr lang="es" sz="1800">
                <a:solidFill>
                  <a:srgbClr val="000000"/>
                </a:solidFill>
                <a:latin typeface="Arial"/>
                <a:ea typeface="Arial"/>
                <a:cs typeface="Arial"/>
                <a:sym typeface="Arial"/>
              </a:rPr>
              <a:t>Todos son </a:t>
            </a:r>
            <a:r>
              <a:rPr lang="es" sz="1800">
                <a:solidFill>
                  <a:srgbClr val="006699"/>
                </a:solidFill>
                <a:latin typeface="Arial"/>
                <a:ea typeface="Arial"/>
                <a:cs typeface="Arial"/>
                <a:sym typeface="Arial"/>
                <a:hlinkClick r:id="rId5"/>
              </a:rPr>
              <a:t>eucariotas</a:t>
            </a:r>
            <a:r>
              <a:rPr lang="es" sz="1800">
                <a:solidFill>
                  <a:srgbClr val="000000"/>
                </a:solidFill>
                <a:latin typeface="Arial"/>
                <a:ea typeface="Arial"/>
                <a:cs typeface="Arial"/>
                <a:sym typeface="Arial"/>
              </a:rPr>
              <a:t> multicelulares</a:t>
            </a:r>
          </a:p>
          <a:p>
            <a:pPr indent="-342900" lvl="0" marL="457200" rtl="0">
              <a:lnSpc>
                <a:spcPct val="115000"/>
              </a:lnSpc>
              <a:spcBef>
                <a:spcPts val="0"/>
              </a:spcBef>
              <a:buClr>
                <a:srgbClr val="000000"/>
              </a:buClr>
              <a:buSzPct val="100000"/>
              <a:buFont typeface="Arial"/>
              <a:buChar char="●"/>
            </a:pPr>
            <a:r>
              <a:rPr lang="es" sz="1800">
                <a:solidFill>
                  <a:srgbClr val="000000"/>
                </a:solidFill>
                <a:latin typeface="Arial"/>
                <a:ea typeface="Arial"/>
                <a:cs typeface="Arial"/>
                <a:sym typeface="Arial"/>
              </a:rPr>
              <a:t>Poseen paredes celulares constituidas principalmente por </a:t>
            </a:r>
            <a:r>
              <a:rPr lang="es" sz="1800">
                <a:solidFill>
                  <a:srgbClr val="006699"/>
                </a:solidFill>
                <a:latin typeface="Arial"/>
                <a:ea typeface="Arial"/>
                <a:cs typeface="Arial"/>
                <a:sym typeface="Arial"/>
                <a:hlinkClick r:id="rId6"/>
              </a:rPr>
              <a:t>celulosa</a:t>
            </a:r>
          </a:p>
          <a:p>
            <a:pPr indent="-342900" lvl="0" marL="457200" rtl="0">
              <a:lnSpc>
                <a:spcPct val="115000"/>
              </a:lnSpc>
              <a:spcBef>
                <a:spcPts val="0"/>
              </a:spcBef>
              <a:buClr>
                <a:srgbClr val="000000"/>
              </a:buClr>
              <a:buSzPct val="100000"/>
              <a:buFont typeface="Arial"/>
              <a:buChar char="●"/>
            </a:pPr>
            <a:r>
              <a:rPr lang="es" sz="1800">
                <a:solidFill>
                  <a:srgbClr val="000000"/>
                </a:solidFill>
                <a:latin typeface="Arial"/>
                <a:ea typeface="Arial"/>
                <a:cs typeface="Arial"/>
                <a:sym typeface="Arial"/>
              </a:rPr>
              <a:t>Nutrición: mediante la </a:t>
            </a:r>
            <a:r>
              <a:rPr lang="es" sz="1800">
                <a:solidFill>
                  <a:srgbClr val="006699"/>
                </a:solidFill>
                <a:latin typeface="Arial"/>
                <a:ea typeface="Arial"/>
                <a:cs typeface="Arial"/>
                <a:sym typeface="Arial"/>
                <a:hlinkClick r:id="rId7"/>
              </a:rPr>
              <a:t>fotosíntesis</a:t>
            </a:r>
            <a:r>
              <a:rPr lang="es" sz="1800">
                <a:solidFill>
                  <a:srgbClr val="000000"/>
                </a:solidFill>
                <a:latin typeface="Arial"/>
                <a:ea typeface="Arial"/>
                <a:cs typeface="Arial"/>
                <a:sym typeface="Arial"/>
              </a:rPr>
              <a:t> que se realiza por medio de la clorofila de los</a:t>
            </a:r>
            <a:r>
              <a:rPr lang="es" sz="1800">
                <a:solidFill>
                  <a:srgbClr val="006699"/>
                </a:solidFill>
                <a:latin typeface="Arial"/>
                <a:ea typeface="Arial"/>
                <a:cs typeface="Arial"/>
                <a:sym typeface="Arial"/>
                <a:hlinkClick r:id="rId8"/>
              </a:rPr>
              <a:t>cloroplastos</a:t>
            </a:r>
            <a:r>
              <a:rPr lang="es" sz="1800">
                <a:solidFill>
                  <a:srgbClr val="000000"/>
                </a:solidFill>
                <a:latin typeface="Arial"/>
                <a:ea typeface="Arial"/>
                <a:cs typeface="Arial"/>
                <a:sym typeface="Arial"/>
              </a:rPr>
              <a:t>, existen algunos ejemplos de plantas parcial o totalmente heterótrofas.</a:t>
            </a:r>
          </a:p>
          <a:p>
            <a:pPr indent="-342900" lvl="0" marL="457200" rtl="0">
              <a:lnSpc>
                <a:spcPct val="115000"/>
              </a:lnSpc>
              <a:spcBef>
                <a:spcPts val="0"/>
              </a:spcBef>
              <a:buClr>
                <a:srgbClr val="000000"/>
              </a:buClr>
              <a:buSzPct val="100000"/>
              <a:buFont typeface="Arial"/>
              <a:buChar char="●"/>
            </a:pPr>
            <a:r>
              <a:rPr lang="es" sz="1800">
                <a:solidFill>
                  <a:srgbClr val="006699"/>
                </a:solidFill>
                <a:latin typeface="Arial"/>
                <a:ea typeface="Arial"/>
                <a:cs typeface="Arial"/>
                <a:sym typeface="Arial"/>
                <a:hlinkClick r:id="rId9"/>
              </a:rPr>
              <a:t>Reproducción sexual</a:t>
            </a:r>
            <a:r>
              <a:rPr lang="es" sz="1800">
                <a:solidFill>
                  <a:srgbClr val="000000"/>
                </a:solidFill>
                <a:latin typeface="Arial"/>
                <a:ea typeface="Arial"/>
                <a:cs typeface="Arial"/>
                <a:sym typeface="Arial"/>
              </a:rPr>
              <a:t> con alternancia de generaciones: esporofito diploide y gametofito haploide. </a:t>
            </a:r>
          </a:p>
          <a:p>
            <a:pPr>
              <a:spcBef>
                <a:spcPts val="0"/>
              </a:spcBef>
              <a:buNone/>
            </a:pPr>
            <a:r>
              <a:t/>
            </a:r>
            <a:endParaRPr/>
          </a:p>
        </p:txBody>
      </p:sp>
      <p:pic>
        <p:nvPicPr>
          <p:cNvPr id="207" name="Shape 207"/>
          <p:cNvPicPr preferRelativeResize="0"/>
          <p:nvPr/>
        </p:nvPicPr>
        <p:blipFill>
          <a:blip r:embed="rId10">
            <a:alphaModFix/>
          </a:blip>
          <a:stretch>
            <a:fillRect/>
          </a:stretch>
        </p:blipFill>
        <p:spPr>
          <a:xfrm rot="193100">
            <a:off x="6758575" y="2839824"/>
            <a:ext cx="2234674" cy="2244651"/>
          </a:xfrm>
          <a:prstGeom prst="rect">
            <a:avLst/>
          </a:prstGeom>
          <a:noFill/>
          <a:ln>
            <a:noFill/>
          </a:ln>
        </p:spPr>
      </p:pic>
      <p:pic>
        <p:nvPicPr>
          <p:cNvPr id="208" name="Shape 208"/>
          <p:cNvPicPr preferRelativeResize="0"/>
          <p:nvPr/>
        </p:nvPicPr>
        <p:blipFill rotWithShape="1">
          <a:blip r:embed="rId11">
            <a:alphaModFix/>
          </a:blip>
          <a:srcRect b="-4570" l="-3090" r="3090" t="4569"/>
          <a:stretch/>
        </p:blipFill>
        <p:spPr>
          <a:xfrm>
            <a:off x="6872064" y="422400"/>
            <a:ext cx="2007705" cy="1902300"/>
          </a:xfrm>
          <a:prstGeom prst="rect">
            <a:avLst/>
          </a:prstGeom>
          <a:noFill/>
          <a:ln>
            <a:noFill/>
          </a:ln>
        </p:spPr>
      </p:pic>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2" name="Shape 212"/>
        <p:cNvGrpSpPr/>
        <p:nvPr/>
      </p:nvGrpSpPr>
      <p:grpSpPr>
        <a:xfrm>
          <a:off x="0" y="0"/>
          <a:ext cx="0" cy="0"/>
          <a:chOff x="0" y="0"/>
          <a:chExt cx="0" cy="0"/>
        </a:xfrm>
      </p:grpSpPr>
      <p:sp>
        <p:nvSpPr>
          <p:cNvPr id="213" name="Shape 213"/>
          <p:cNvSpPr txBox="1"/>
          <p:nvPr>
            <p:ph type="ctrTitle"/>
          </p:nvPr>
        </p:nvSpPr>
        <p:spPr>
          <a:xfrm>
            <a:off x="685800" y="746438"/>
            <a:ext cx="5258700" cy="1158600"/>
          </a:xfrm>
          <a:prstGeom prst="rect">
            <a:avLst/>
          </a:prstGeom>
        </p:spPr>
        <p:txBody>
          <a:bodyPr anchorCtr="0" anchor="b" bIns="91425" lIns="91425" rIns="91425" tIns="91425">
            <a:noAutofit/>
          </a:bodyPr>
          <a:lstStyle/>
          <a:p>
            <a:pPr>
              <a:spcBef>
                <a:spcPts val="0"/>
              </a:spcBef>
              <a:buNone/>
            </a:pPr>
            <a:r>
              <a:rPr lang="es"/>
              <a:t>REINO FUNGI (HONGOS)</a:t>
            </a:r>
          </a:p>
        </p:txBody>
      </p:sp>
      <p:sp>
        <p:nvSpPr>
          <p:cNvPr id="214" name="Shape 214"/>
          <p:cNvSpPr txBox="1"/>
          <p:nvPr>
            <p:ph idx="1" type="subTitle"/>
          </p:nvPr>
        </p:nvSpPr>
        <p:spPr>
          <a:xfrm>
            <a:off x="685800" y="1986416"/>
            <a:ext cx="5258700" cy="772800"/>
          </a:xfrm>
          <a:prstGeom prst="rect">
            <a:avLst/>
          </a:prstGeom>
        </p:spPr>
        <p:txBody>
          <a:bodyPr anchorCtr="0" anchor="t" bIns="91425" lIns="91425" rIns="91425" tIns="91425">
            <a:noAutofit/>
          </a:bodyPr>
          <a:lstStyle/>
          <a:p>
            <a:pPr>
              <a:spcBef>
                <a:spcPts val="0"/>
              </a:spcBef>
              <a:buNone/>
            </a:pPr>
            <a:r>
              <a:rPr lang="es" sz="2400">
                <a:solidFill>
                  <a:srgbClr val="000000"/>
                </a:solidFill>
                <a:latin typeface="Arial"/>
                <a:ea typeface="Arial"/>
                <a:cs typeface="Arial"/>
                <a:sym typeface="Arial"/>
              </a:rPr>
              <a:t>Los hongos son organismos eucariotas, que producen </a:t>
            </a:r>
            <a:r>
              <a:rPr b="1" lang="es" sz="2400">
                <a:solidFill>
                  <a:srgbClr val="006699"/>
                </a:solidFill>
                <a:latin typeface="Arial"/>
                <a:ea typeface="Arial"/>
                <a:cs typeface="Arial"/>
                <a:sym typeface="Arial"/>
                <a:hlinkClick r:id="rId3"/>
              </a:rPr>
              <a:t>esporas</a:t>
            </a:r>
            <a:r>
              <a:rPr lang="es" sz="2400">
                <a:solidFill>
                  <a:srgbClr val="000000"/>
                </a:solidFill>
                <a:latin typeface="Arial"/>
                <a:ea typeface="Arial"/>
                <a:cs typeface="Arial"/>
                <a:sym typeface="Arial"/>
              </a:rPr>
              <a:t>, no tienen clorofila, con nutrición por absorción, generalmente con reproducción sexual y asexual</a:t>
            </a:r>
          </a:p>
        </p:txBody>
      </p:sp>
      <p:pic>
        <p:nvPicPr>
          <p:cNvPr id="215" name="Shape 215"/>
          <p:cNvPicPr preferRelativeResize="0"/>
          <p:nvPr/>
        </p:nvPicPr>
        <p:blipFill>
          <a:blip r:embed="rId4">
            <a:alphaModFix/>
          </a:blip>
          <a:stretch>
            <a:fillRect/>
          </a:stretch>
        </p:blipFill>
        <p:spPr>
          <a:xfrm rot="-3">
            <a:off x="6358080" y="2969299"/>
            <a:ext cx="2325992" cy="1986424"/>
          </a:xfrm>
          <a:prstGeom prst="rect">
            <a:avLst/>
          </a:prstGeom>
          <a:noFill/>
          <a:ln>
            <a:noFill/>
          </a:ln>
        </p:spPr>
      </p:pic>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ph type="ctrTitle"/>
          </p:nvPr>
        </p:nvSpPr>
        <p:spPr>
          <a:xfrm>
            <a:off x="685800" y="287076"/>
            <a:ext cx="5258700" cy="1040699"/>
          </a:xfrm>
          <a:prstGeom prst="rect">
            <a:avLst/>
          </a:prstGeom>
        </p:spPr>
        <p:txBody>
          <a:bodyPr anchorCtr="0" anchor="b" bIns="91425" lIns="91425" rIns="91425" tIns="91425">
            <a:noAutofit/>
          </a:bodyPr>
          <a:lstStyle/>
          <a:p>
            <a:pPr>
              <a:spcBef>
                <a:spcPts val="0"/>
              </a:spcBef>
              <a:buNone/>
            </a:pPr>
            <a:r>
              <a:rPr lang="es"/>
              <a:t>Seres inertes.</a:t>
            </a:r>
          </a:p>
        </p:txBody>
      </p:sp>
      <p:sp>
        <p:nvSpPr>
          <p:cNvPr id="221" name="Shape 221"/>
          <p:cNvSpPr txBox="1"/>
          <p:nvPr>
            <p:ph idx="1" type="subTitle"/>
          </p:nvPr>
        </p:nvSpPr>
        <p:spPr>
          <a:xfrm>
            <a:off x="685800" y="1327764"/>
            <a:ext cx="5258700" cy="3492899"/>
          </a:xfrm>
          <a:prstGeom prst="rect">
            <a:avLst/>
          </a:prstGeom>
        </p:spPr>
        <p:txBody>
          <a:bodyPr anchorCtr="0" anchor="t" bIns="91425" lIns="91425" rIns="91425" tIns="91425">
            <a:noAutofit/>
          </a:bodyPr>
          <a:lstStyle/>
          <a:p>
            <a:pPr rtl="0">
              <a:lnSpc>
                <a:spcPct val="143181"/>
              </a:lnSpc>
              <a:spcBef>
                <a:spcPts val="0"/>
              </a:spcBef>
              <a:buNone/>
            </a:pPr>
            <a:r>
              <a:rPr lang="es" sz="1100">
                <a:solidFill>
                  <a:srgbClr val="000000"/>
                </a:solidFill>
                <a:latin typeface="Arial"/>
                <a:ea typeface="Arial"/>
                <a:cs typeface="Arial"/>
                <a:sym typeface="Arial"/>
              </a:rPr>
              <a:t>INERTE, propiamente dicho es la manera de referirse a todo aquello que no tienen movilidad, o no tiene vida. </a:t>
            </a:r>
          </a:p>
          <a:p>
            <a:pPr lvl="0" rtl="0">
              <a:lnSpc>
                <a:spcPct val="143181"/>
              </a:lnSpc>
              <a:spcBef>
                <a:spcPts val="0"/>
              </a:spcBef>
              <a:buNone/>
            </a:pPr>
            <a:r>
              <a:t/>
            </a:r>
            <a:endParaRPr sz="1100">
              <a:solidFill>
                <a:srgbClr val="000000"/>
              </a:solidFill>
              <a:latin typeface="Arial"/>
              <a:ea typeface="Arial"/>
              <a:cs typeface="Arial"/>
              <a:sym typeface="Arial"/>
            </a:endParaRP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Los objetos no tienen vida, es decir, son cosas inertes. </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Se clasifican en objetos </a:t>
            </a:r>
            <a:r>
              <a:rPr b="1" lang="es" sz="1100">
                <a:solidFill>
                  <a:srgbClr val="000000"/>
                </a:solidFill>
                <a:latin typeface="Arial"/>
                <a:ea typeface="Arial"/>
                <a:cs typeface="Arial"/>
                <a:sym typeface="Arial"/>
              </a:rPr>
              <a:t>naturales</a:t>
            </a:r>
            <a:r>
              <a:rPr lang="es" sz="1100">
                <a:solidFill>
                  <a:srgbClr val="000000"/>
                </a:solidFill>
                <a:latin typeface="Arial"/>
                <a:ea typeface="Arial"/>
                <a:cs typeface="Arial"/>
                <a:sym typeface="Arial"/>
              </a:rPr>
              <a:t> (se forman en la naturaleza) y objetos </a:t>
            </a:r>
            <a:r>
              <a:rPr b="1" lang="es" sz="1100">
                <a:solidFill>
                  <a:srgbClr val="000000"/>
                </a:solidFill>
                <a:latin typeface="Arial"/>
                <a:ea typeface="Arial"/>
                <a:cs typeface="Arial"/>
                <a:sym typeface="Arial"/>
              </a:rPr>
              <a:t>artificiales</a:t>
            </a:r>
            <a:r>
              <a:rPr lang="es" sz="1100">
                <a:solidFill>
                  <a:srgbClr val="000000"/>
                </a:solidFill>
                <a:latin typeface="Arial"/>
                <a:ea typeface="Arial"/>
                <a:cs typeface="Arial"/>
                <a:sym typeface="Arial"/>
              </a:rPr>
              <a:t> (hecho por seres humanos).</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Los objetos no nacen, ni crecen, ni se reproducen y ni mueren.</a:t>
            </a:r>
          </a:p>
          <a:p>
            <a:pPr>
              <a:spcBef>
                <a:spcPts val="0"/>
              </a:spcBef>
              <a:buNone/>
            </a:pPr>
            <a:r>
              <a:t/>
            </a:r>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 name="Shape 54"/>
        <p:cNvGrpSpPr/>
        <p:nvPr/>
      </p:nvGrpSpPr>
      <p:grpSpPr>
        <a:xfrm>
          <a:off x="0" y="0"/>
          <a:ext cx="0" cy="0"/>
          <a:chOff x="0" y="0"/>
          <a:chExt cx="0" cy="0"/>
        </a:xfrm>
      </p:grpSpPr>
      <p:sp>
        <p:nvSpPr>
          <p:cNvPr id="55" name="Shape 55"/>
          <p:cNvSpPr txBox="1"/>
          <p:nvPr>
            <p:ph type="ctrTitle"/>
          </p:nvPr>
        </p:nvSpPr>
        <p:spPr>
          <a:xfrm>
            <a:off x="673825" y="1392363"/>
            <a:ext cx="5258700" cy="1158600"/>
          </a:xfrm>
          <a:prstGeom prst="rect">
            <a:avLst/>
          </a:prstGeom>
        </p:spPr>
        <p:txBody>
          <a:bodyPr anchorCtr="0" anchor="b" bIns="91425" lIns="91425" rIns="91425" tIns="91425">
            <a:noAutofit/>
          </a:bodyPr>
          <a:lstStyle/>
          <a:p>
            <a:pPr algn="ctr">
              <a:spcBef>
                <a:spcPts val="0"/>
              </a:spcBef>
              <a:buNone/>
            </a:pPr>
            <a:r>
              <a:rPr lang="es"/>
              <a:t>Características de los seres vivos e inertes.</a:t>
            </a:r>
          </a:p>
        </p:txBody>
      </p:sp>
      <p:sp>
        <p:nvSpPr>
          <p:cNvPr id="56" name="Shape 56"/>
          <p:cNvSpPr txBox="1"/>
          <p:nvPr>
            <p:ph idx="1" type="subTitle"/>
          </p:nvPr>
        </p:nvSpPr>
        <p:spPr>
          <a:xfrm>
            <a:off x="1718275" y="2610775"/>
            <a:ext cx="3169799" cy="1972799"/>
          </a:xfrm>
          <a:prstGeom prst="rect">
            <a:avLst/>
          </a:prstGeom>
        </p:spPr>
        <p:txBody>
          <a:bodyPr anchorCtr="0" anchor="t" bIns="91425" lIns="91425" rIns="91425" tIns="91425">
            <a:noAutofit/>
          </a:bodyPr>
          <a:lstStyle/>
          <a:p>
            <a:pPr rtl="0" algn="ctr">
              <a:spcBef>
                <a:spcPts val="0"/>
              </a:spcBef>
              <a:buNone/>
            </a:pPr>
            <a:r>
              <a:rPr lang="es" sz="1800"/>
              <a:t>Almaguer Salazar Lesly.</a:t>
            </a:r>
          </a:p>
          <a:p>
            <a:pPr rtl="0" algn="ctr">
              <a:spcBef>
                <a:spcPts val="0"/>
              </a:spcBef>
              <a:buNone/>
            </a:pPr>
            <a:r>
              <a:rPr lang="es" sz="1800"/>
              <a:t>Carrillo Reyna Fernanda.</a:t>
            </a:r>
          </a:p>
          <a:p>
            <a:pPr rtl="0" algn="ctr">
              <a:spcBef>
                <a:spcPts val="0"/>
              </a:spcBef>
              <a:buNone/>
            </a:pPr>
            <a:r>
              <a:rPr lang="es" sz="1800"/>
              <a:t>Cerda Candia Yazmín.</a:t>
            </a:r>
          </a:p>
          <a:p>
            <a:pPr rtl="0" algn="ctr">
              <a:spcBef>
                <a:spcPts val="0"/>
              </a:spcBef>
              <a:buNone/>
            </a:pPr>
            <a:r>
              <a:rPr lang="es" sz="1800"/>
              <a:t>Meléndez Candia Ilse.</a:t>
            </a:r>
          </a:p>
          <a:p>
            <a:pPr rtl="0" algn="ctr">
              <a:spcBef>
                <a:spcPts val="0"/>
              </a:spcBef>
              <a:buNone/>
            </a:pPr>
            <a:r>
              <a:rPr lang="es" sz="1800"/>
              <a:t>Mexquitic Guzman Jenifer.</a:t>
            </a:r>
          </a:p>
          <a:p>
            <a:pPr rtl="0" algn="ctr">
              <a:spcBef>
                <a:spcPts val="0"/>
              </a:spcBef>
              <a:buNone/>
            </a:pPr>
            <a:r>
              <a:rPr lang="es" sz="1800"/>
              <a:t>Mota Noyola Elvia.</a:t>
            </a:r>
          </a:p>
          <a:p>
            <a:pPr rtl="0" algn="ctr">
              <a:spcBef>
                <a:spcPts val="0"/>
              </a:spcBef>
              <a:buNone/>
            </a:pPr>
            <a:r>
              <a:rPr lang="es" sz="1800"/>
              <a:t>Navarro Hernández Nadia.</a:t>
            </a:r>
          </a:p>
          <a:p>
            <a:pPr algn="ctr">
              <a:spcBef>
                <a:spcPts val="0"/>
              </a:spcBef>
              <a:buNone/>
            </a:pPr>
            <a:r>
              <a:rPr lang="es" sz="1800"/>
              <a:t>Reyna Colunga María José.</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5" name="Shape 225"/>
        <p:cNvGrpSpPr/>
        <p:nvPr/>
      </p:nvGrpSpPr>
      <p:grpSpPr>
        <a:xfrm>
          <a:off x="0" y="0"/>
          <a:ext cx="0" cy="0"/>
          <a:chOff x="0" y="0"/>
          <a:chExt cx="0" cy="0"/>
        </a:xfrm>
      </p:grpSpPr>
      <p:sp>
        <p:nvSpPr>
          <p:cNvPr id="226" name="Shape 22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s"/>
              <a:t>Clasificación de los objetos inertes.</a:t>
            </a:r>
          </a:p>
        </p:txBody>
      </p:sp>
      <p:sp>
        <p:nvSpPr>
          <p:cNvPr id="227" name="Shape 227"/>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43181"/>
              </a:lnSpc>
              <a:spcBef>
                <a:spcPts val="0"/>
              </a:spcBef>
              <a:spcAft>
                <a:spcPts val="3600"/>
              </a:spcAft>
              <a:buNone/>
            </a:pPr>
            <a:r>
              <a:rPr b="1" lang="es" sz="1100">
                <a:solidFill>
                  <a:srgbClr val="000000"/>
                </a:solidFill>
                <a:latin typeface="Arial"/>
                <a:ea typeface="Arial"/>
                <a:cs typeface="Arial"/>
                <a:sym typeface="Arial"/>
              </a:rPr>
              <a:t>Objetos naturales. </a:t>
            </a:r>
            <a:r>
              <a:rPr lang="es" sz="1100">
                <a:solidFill>
                  <a:srgbClr val="000000"/>
                </a:solidFill>
                <a:latin typeface="Arial"/>
                <a:ea typeface="Arial"/>
                <a:cs typeface="Arial"/>
                <a:sym typeface="Arial"/>
              </a:rPr>
              <a:t>Los objetos naturales son los objetos que forman parte de la naturaleza, son los objetos no hechos por el hombre. Ejemplos de objetos naturales: agua, arena, rocas, piedras, etc.</a:t>
            </a:r>
          </a:p>
          <a:p>
            <a:pPr lvl="0" rtl="0">
              <a:lnSpc>
                <a:spcPct val="143181"/>
              </a:lnSpc>
              <a:spcBef>
                <a:spcPts val="0"/>
              </a:spcBef>
              <a:spcAft>
                <a:spcPts val="3600"/>
              </a:spcAft>
              <a:buNone/>
            </a:pPr>
            <a:r>
              <a:rPr b="1" lang="es" sz="1100">
                <a:solidFill>
                  <a:srgbClr val="000000"/>
                </a:solidFill>
                <a:latin typeface="Arial"/>
                <a:ea typeface="Arial"/>
                <a:cs typeface="Arial"/>
                <a:sym typeface="Arial"/>
              </a:rPr>
              <a:t>Objetos artificiales. </a:t>
            </a:r>
            <a:r>
              <a:rPr lang="es" sz="1100">
                <a:solidFill>
                  <a:srgbClr val="000000"/>
                </a:solidFill>
                <a:latin typeface="Arial"/>
                <a:ea typeface="Arial"/>
                <a:cs typeface="Arial"/>
                <a:sym typeface="Arial"/>
              </a:rPr>
              <a:t>Los objetos artificales son los objetos fabricados con diversos materiales, estos objetos son hechos por el hombre. Ejemplos de objetos artificiales: silla, libro, pelota, bicicleta, etc.</a:t>
            </a:r>
          </a:p>
          <a:p>
            <a:pPr>
              <a:spcBef>
                <a:spcPts val="0"/>
              </a:spcBef>
              <a:buNone/>
            </a:pPr>
            <a:r>
              <a:t/>
            </a:r>
            <a:endParaRP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1" name="Shape 231"/>
        <p:cNvGrpSpPr/>
        <p:nvPr/>
      </p:nvGrpSpPr>
      <p:grpSpPr>
        <a:xfrm>
          <a:off x="0" y="0"/>
          <a:ext cx="0" cy="0"/>
          <a:chOff x="0" y="0"/>
          <a:chExt cx="0" cy="0"/>
        </a:xfrm>
      </p:grpSpPr>
      <p:sp>
        <p:nvSpPr>
          <p:cNvPr id="232" name="Shape 232"/>
          <p:cNvSpPr txBox="1"/>
          <p:nvPr>
            <p:ph type="title"/>
          </p:nvPr>
        </p:nvSpPr>
        <p:spPr>
          <a:xfrm>
            <a:off x="457200" y="205974"/>
            <a:ext cx="8229600" cy="1062000"/>
          </a:xfrm>
          <a:prstGeom prst="rect">
            <a:avLst/>
          </a:prstGeom>
        </p:spPr>
        <p:txBody>
          <a:bodyPr anchorCtr="0" anchor="b" bIns="91425" lIns="91425" rIns="91425" tIns="91425">
            <a:noAutofit/>
          </a:bodyPr>
          <a:lstStyle/>
          <a:p>
            <a:pPr>
              <a:spcBef>
                <a:spcPts val="0"/>
              </a:spcBef>
              <a:buNone/>
            </a:pPr>
            <a:r>
              <a:rPr lang="es"/>
              <a:t>Presencia e importancia de los seres inertes en la Tierra.</a:t>
            </a:r>
          </a:p>
        </p:txBody>
      </p:sp>
      <p:sp>
        <p:nvSpPr>
          <p:cNvPr id="233" name="Shape 233"/>
          <p:cNvSpPr txBox="1"/>
          <p:nvPr>
            <p:ph idx="1" type="body"/>
          </p:nvPr>
        </p:nvSpPr>
        <p:spPr>
          <a:xfrm>
            <a:off x="623450" y="1128875"/>
            <a:ext cx="8229600" cy="3725699"/>
          </a:xfrm>
          <a:prstGeom prst="rect">
            <a:avLst/>
          </a:prstGeom>
        </p:spPr>
        <p:txBody>
          <a:bodyPr anchorCtr="0" anchor="t" bIns="91425" lIns="91425" rIns="91425" tIns="91425">
            <a:noAutofit/>
          </a:bodyPr>
          <a:lstStyle/>
          <a:p>
            <a:pPr>
              <a:spcBef>
                <a:spcPts val="0"/>
              </a:spcBef>
              <a:buNone/>
            </a:pPr>
            <a:r>
              <a:rPr lang="es" sz="1400">
                <a:solidFill>
                  <a:srgbClr val="333333"/>
                </a:solidFill>
                <a:latin typeface="Arial"/>
                <a:ea typeface="Arial"/>
                <a:cs typeface="Arial"/>
                <a:sym typeface="Arial"/>
              </a:rPr>
              <a:t>Para que la vida en la Tierra sea posible tal como la conocemos, se hacen indispensables ciertos seres  inertes. Sin ellos seria imposible el crecimiento de los seres vivos no sería posible, ya que no se podrían realizar los procesos propios de esta materia necesarios para su desarrollo y reproducción. Los elementos inertes o abióticos naturales más relevantes en el desarrollo de vida en nuestro planeta están:</a:t>
            </a:r>
          </a:p>
        </p:txBody>
      </p:sp>
      <p:pic>
        <p:nvPicPr>
          <p:cNvPr id="234" name="Shape 234"/>
          <p:cNvPicPr preferRelativeResize="0"/>
          <p:nvPr/>
        </p:nvPicPr>
        <p:blipFill>
          <a:blip r:embed="rId3">
            <a:alphaModFix/>
          </a:blip>
          <a:stretch>
            <a:fillRect/>
          </a:stretch>
        </p:blipFill>
        <p:spPr>
          <a:xfrm>
            <a:off x="3028125" y="2642100"/>
            <a:ext cx="2968849" cy="1890399"/>
          </a:xfrm>
          <a:prstGeom prst="rect">
            <a:avLst/>
          </a:prstGeom>
          <a:noFill/>
          <a:ln>
            <a:noFill/>
          </a:ln>
        </p:spPr>
      </p:pic>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8" name="Shape 238"/>
        <p:cNvGrpSpPr/>
        <p:nvPr/>
      </p:nvGrpSpPr>
      <p:grpSpPr>
        <a:xfrm>
          <a:off x="0" y="0"/>
          <a:ext cx="0" cy="0"/>
          <a:chOff x="0" y="0"/>
          <a:chExt cx="0" cy="0"/>
        </a:xfrm>
      </p:grpSpPr>
      <p:sp>
        <p:nvSpPr>
          <p:cNvPr id="239" name="Shape 239"/>
          <p:cNvSpPr txBox="1"/>
          <p:nvPr>
            <p:ph idx="1" type="body"/>
          </p:nvPr>
        </p:nvSpPr>
        <p:spPr>
          <a:xfrm>
            <a:off x="457200" y="320625"/>
            <a:ext cx="8449200" cy="4605299"/>
          </a:xfrm>
          <a:prstGeom prst="rect">
            <a:avLst/>
          </a:prstGeom>
        </p:spPr>
        <p:txBody>
          <a:bodyPr anchorCtr="0" anchor="t" bIns="91425" lIns="91425" rIns="91425" tIns="91425">
            <a:noAutofit/>
          </a:bodyPr>
          <a:lstStyle/>
          <a:p>
            <a:pPr rtl="0">
              <a:spcBef>
                <a:spcPts val="0"/>
              </a:spcBef>
              <a:buNone/>
            </a:pPr>
            <a:r>
              <a:rPr b="1" lang="es" sz="1100">
                <a:solidFill>
                  <a:srgbClr val="333333"/>
                </a:solidFill>
                <a:latin typeface="Arial"/>
                <a:ea typeface="Arial"/>
                <a:cs typeface="Arial"/>
                <a:sym typeface="Arial"/>
              </a:rPr>
              <a:t> </a:t>
            </a:r>
            <a:r>
              <a:rPr b="1" lang="es" sz="1400">
                <a:solidFill>
                  <a:srgbClr val="333333"/>
                </a:solidFill>
                <a:latin typeface="Arial"/>
                <a:ea typeface="Arial"/>
                <a:cs typeface="Arial"/>
                <a:sym typeface="Arial"/>
              </a:rPr>
              <a:t>El agua</a:t>
            </a:r>
            <a:r>
              <a:rPr lang="es" sz="1400">
                <a:solidFill>
                  <a:srgbClr val="333333"/>
                </a:solidFill>
                <a:latin typeface="Arial"/>
                <a:ea typeface="Arial"/>
                <a:cs typeface="Arial"/>
                <a:sym typeface="Arial"/>
              </a:rPr>
              <a:t>: sin este elemento, las sustancias indispensables para la vida no podrían unirse. </a:t>
            </a:r>
          </a:p>
          <a:p>
            <a:pPr rtl="0">
              <a:spcBef>
                <a:spcPts val="0"/>
              </a:spcBef>
              <a:buNone/>
            </a:pPr>
            <a:r>
              <a:rPr b="1" lang="es" sz="1100">
                <a:solidFill>
                  <a:srgbClr val="333333"/>
                </a:solidFill>
                <a:latin typeface="Arial"/>
                <a:ea typeface="Arial"/>
                <a:cs typeface="Arial"/>
                <a:sym typeface="Arial"/>
              </a:rPr>
              <a:t> </a:t>
            </a:r>
            <a:r>
              <a:rPr b="1" lang="es" sz="1400">
                <a:solidFill>
                  <a:srgbClr val="333333"/>
                </a:solidFill>
                <a:latin typeface="Arial"/>
                <a:ea typeface="Arial"/>
                <a:cs typeface="Arial"/>
                <a:sym typeface="Arial"/>
              </a:rPr>
              <a:t>La luz solar</a:t>
            </a:r>
            <a:r>
              <a:rPr lang="es" sz="1400">
                <a:solidFill>
                  <a:srgbClr val="333333"/>
                </a:solidFill>
                <a:latin typeface="Arial"/>
                <a:ea typeface="Arial"/>
                <a:cs typeface="Arial"/>
                <a:sym typeface="Arial"/>
              </a:rPr>
              <a:t>: este elemento es fundamental para el proceso de fotosíntesis de las plantas. Los vegetales pueden captar en sus hojas la luz solar.</a:t>
            </a:r>
          </a:p>
          <a:p>
            <a:pPr rtl="0">
              <a:spcBef>
                <a:spcPts val="0"/>
              </a:spcBef>
              <a:buNone/>
            </a:pPr>
            <a:r>
              <a:rPr b="1" lang="es" sz="1400">
                <a:solidFill>
                  <a:srgbClr val="333333"/>
                </a:solidFill>
                <a:latin typeface="Arial"/>
                <a:ea typeface="Arial"/>
                <a:cs typeface="Arial"/>
                <a:sym typeface="Arial"/>
              </a:rPr>
              <a:t>La atmósfera</a:t>
            </a:r>
            <a:r>
              <a:rPr lang="es" sz="1400">
                <a:solidFill>
                  <a:srgbClr val="333333"/>
                </a:solidFill>
                <a:latin typeface="Arial"/>
                <a:ea typeface="Arial"/>
                <a:cs typeface="Arial"/>
                <a:sym typeface="Arial"/>
              </a:rPr>
              <a:t>: es la capa gaseosa que envuelve nuestro planeta. También se le llama aire. El aire proporciona las sustancias gaseosas necesarias para que se lleven a cabo las funciones vitales de los seres vivos como la respiración y la fotosíntesis. </a:t>
            </a:r>
          </a:p>
          <a:p>
            <a:pPr rtl="0">
              <a:spcBef>
                <a:spcPts val="0"/>
              </a:spcBef>
              <a:buNone/>
            </a:pPr>
            <a:r>
              <a:rPr b="1" lang="es" sz="1400">
                <a:solidFill>
                  <a:srgbClr val="333333"/>
                </a:solidFill>
                <a:latin typeface="Arial"/>
                <a:ea typeface="Arial"/>
                <a:cs typeface="Arial"/>
                <a:sym typeface="Arial"/>
              </a:rPr>
              <a:t>Los minerales</a:t>
            </a:r>
            <a:r>
              <a:rPr lang="es" sz="1400">
                <a:solidFill>
                  <a:srgbClr val="333333"/>
                </a:solidFill>
                <a:latin typeface="Arial"/>
                <a:ea typeface="Arial"/>
                <a:cs typeface="Arial"/>
                <a:sym typeface="Arial"/>
              </a:rPr>
              <a:t>: mantener un nivel adecuado de minerales es fundamental para que el cuerpo humano funcione correctamente.</a:t>
            </a:r>
          </a:p>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calcio</a:t>
            </a:r>
            <a:r>
              <a:rPr lang="es" sz="1400">
                <a:solidFill>
                  <a:srgbClr val="333333"/>
                </a:solidFill>
                <a:latin typeface="Arial"/>
                <a:ea typeface="Arial"/>
                <a:cs typeface="Arial"/>
                <a:sym typeface="Arial"/>
              </a:rPr>
              <a:t>, fundamental para desarrollar los huesos y conservar su rigidez, así como en la regulación de la excitabilidad nerviosa y en la contracción muscular.</a:t>
            </a:r>
          </a:p>
          <a:p>
            <a:pPr rtl="0">
              <a:spcBef>
                <a:spcPts val="0"/>
              </a:spcBef>
              <a:buNone/>
            </a:pPr>
            <a:r>
              <a:t/>
            </a:r>
            <a:endParaRPr sz="1400">
              <a:solidFill>
                <a:srgbClr val="333333"/>
              </a:solidFill>
              <a:latin typeface="Arial"/>
              <a:ea typeface="Arial"/>
              <a:cs typeface="Arial"/>
              <a:sym typeface="Arial"/>
            </a:endParaRPr>
          </a:p>
          <a:p>
            <a:pPr>
              <a:spcBef>
                <a:spcPts val="0"/>
              </a:spcBef>
              <a:buNone/>
            </a:pPr>
            <a:r>
              <a:t/>
            </a:r>
            <a:endParaRPr sz="1400">
              <a:solidFill>
                <a:srgbClr val="333333"/>
              </a:solidFill>
              <a:latin typeface="Arial"/>
              <a:ea typeface="Arial"/>
              <a:cs typeface="Arial"/>
              <a:sym typeface="Arial"/>
            </a:endParaRPr>
          </a:p>
        </p:txBody>
      </p:sp>
      <p:pic>
        <p:nvPicPr>
          <p:cNvPr id="240" name="Shape 240"/>
          <p:cNvPicPr preferRelativeResize="0"/>
          <p:nvPr/>
        </p:nvPicPr>
        <p:blipFill>
          <a:blip r:embed="rId3">
            <a:alphaModFix/>
          </a:blip>
          <a:stretch>
            <a:fillRect/>
          </a:stretch>
        </p:blipFill>
        <p:spPr>
          <a:xfrm>
            <a:off x="5422200" y="2746150"/>
            <a:ext cx="2641150" cy="2397349"/>
          </a:xfrm>
          <a:prstGeom prst="rect">
            <a:avLst/>
          </a:prstGeom>
          <a:noFill/>
          <a:ln>
            <a:noFill/>
          </a:ln>
        </p:spPr>
      </p:pic>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4" name="Shape 244"/>
        <p:cNvGrpSpPr/>
        <p:nvPr/>
      </p:nvGrpSpPr>
      <p:grpSpPr>
        <a:xfrm>
          <a:off x="0" y="0"/>
          <a:ext cx="0" cy="0"/>
          <a:chOff x="0" y="0"/>
          <a:chExt cx="0" cy="0"/>
        </a:xfrm>
      </p:grpSpPr>
      <p:sp>
        <p:nvSpPr>
          <p:cNvPr id="245" name="Shape 245"/>
          <p:cNvSpPr txBox="1"/>
          <p:nvPr>
            <p:ph idx="1" type="body"/>
          </p:nvPr>
        </p:nvSpPr>
        <p:spPr>
          <a:xfrm>
            <a:off x="457200" y="403750"/>
            <a:ext cx="8229600" cy="4522200"/>
          </a:xfrm>
          <a:prstGeom prst="rect">
            <a:avLst/>
          </a:prstGeom>
        </p:spPr>
        <p:txBody>
          <a:bodyPr anchorCtr="0" anchor="t" bIns="91425" lIns="91425" rIns="91425" tIns="91425">
            <a:noAutofit/>
          </a:bodyPr>
          <a:lstStyle/>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fósforo</a:t>
            </a:r>
            <a:r>
              <a:rPr lang="es" sz="1400">
                <a:solidFill>
                  <a:srgbClr val="333333"/>
                </a:solidFill>
                <a:latin typeface="Arial"/>
                <a:ea typeface="Arial"/>
                <a:cs typeface="Arial"/>
                <a:sym typeface="Arial"/>
              </a:rPr>
              <a:t>, desempeña un papel importante en el metabolismo de energía en las células, afectando a los hidratos de carbono, lípidos y proteínas.</a:t>
            </a:r>
          </a:p>
          <a:p>
            <a:pPr rtl="0">
              <a:spcBef>
                <a:spcPts val="0"/>
              </a:spcBef>
              <a:buNone/>
            </a:pPr>
            <a:r>
              <a:t/>
            </a:r>
            <a:endParaRPr sz="1400">
              <a:solidFill>
                <a:srgbClr val="333333"/>
              </a:solidFill>
              <a:latin typeface="Arial"/>
              <a:ea typeface="Arial"/>
              <a:cs typeface="Arial"/>
              <a:sym typeface="Arial"/>
            </a:endParaRPr>
          </a:p>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magnesio</a:t>
            </a:r>
            <a:r>
              <a:rPr lang="es" sz="1400">
                <a:solidFill>
                  <a:srgbClr val="333333"/>
                </a:solidFill>
                <a:latin typeface="Arial"/>
                <a:ea typeface="Arial"/>
                <a:cs typeface="Arial"/>
                <a:sym typeface="Arial"/>
              </a:rPr>
              <a:t>, esencial para mantener el potencial eléctrico de las células nerviosas y musculares.</a:t>
            </a:r>
          </a:p>
          <a:p>
            <a:pPr rtl="0">
              <a:spcBef>
                <a:spcPts val="0"/>
              </a:spcBef>
              <a:buNone/>
            </a:pPr>
            <a:r>
              <a:t/>
            </a:r>
            <a:endParaRPr sz="1400">
              <a:solidFill>
                <a:srgbClr val="333333"/>
              </a:solidFill>
              <a:latin typeface="Arial"/>
              <a:ea typeface="Arial"/>
              <a:cs typeface="Arial"/>
              <a:sym typeface="Arial"/>
            </a:endParaRPr>
          </a:p>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sodio</a:t>
            </a:r>
            <a:r>
              <a:rPr lang="es" sz="1400">
                <a:solidFill>
                  <a:srgbClr val="333333"/>
                </a:solidFill>
                <a:latin typeface="Arial"/>
                <a:ea typeface="Arial"/>
                <a:cs typeface="Arial"/>
                <a:sym typeface="Arial"/>
              </a:rPr>
              <a:t>, presente en el fluido extracelular donde tiene un papel regulador.</a:t>
            </a:r>
          </a:p>
          <a:p>
            <a:pPr rtl="0">
              <a:spcBef>
                <a:spcPts val="0"/>
              </a:spcBef>
              <a:buNone/>
            </a:pPr>
            <a:r>
              <a:t/>
            </a:r>
            <a:endParaRPr sz="1400">
              <a:solidFill>
                <a:srgbClr val="333333"/>
              </a:solidFill>
              <a:latin typeface="Arial"/>
              <a:ea typeface="Arial"/>
              <a:cs typeface="Arial"/>
              <a:sym typeface="Arial"/>
            </a:endParaRPr>
          </a:p>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yodo</a:t>
            </a:r>
            <a:r>
              <a:rPr lang="es" sz="1400">
                <a:solidFill>
                  <a:srgbClr val="333333"/>
                </a:solidFill>
                <a:latin typeface="Arial"/>
                <a:ea typeface="Arial"/>
                <a:cs typeface="Arial"/>
                <a:sym typeface="Arial"/>
              </a:rPr>
              <a:t>, imprescindible para la glándula tiroidea.</a:t>
            </a:r>
          </a:p>
          <a:p>
            <a:pPr rtl="0">
              <a:spcBef>
                <a:spcPts val="0"/>
              </a:spcBef>
              <a:buNone/>
            </a:pPr>
            <a:r>
              <a:t/>
            </a:r>
            <a:endParaRPr sz="1400">
              <a:solidFill>
                <a:srgbClr val="333333"/>
              </a:solidFill>
              <a:latin typeface="Arial"/>
              <a:ea typeface="Arial"/>
              <a:cs typeface="Arial"/>
              <a:sym typeface="Arial"/>
            </a:endParaRPr>
          </a:p>
          <a:p>
            <a:pPr rtl="0">
              <a:spcBef>
                <a:spcPts val="0"/>
              </a:spcBef>
              <a:buNone/>
            </a:pPr>
            <a:r>
              <a:rPr lang="es" sz="1400">
                <a:solidFill>
                  <a:srgbClr val="333333"/>
                </a:solidFill>
                <a:latin typeface="Arial"/>
                <a:ea typeface="Arial"/>
                <a:cs typeface="Arial"/>
                <a:sym typeface="Arial"/>
              </a:rPr>
              <a:t>El </a:t>
            </a:r>
            <a:r>
              <a:rPr b="1" lang="es" sz="1400">
                <a:solidFill>
                  <a:srgbClr val="333333"/>
                </a:solidFill>
                <a:latin typeface="Arial"/>
                <a:ea typeface="Arial"/>
                <a:cs typeface="Arial"/>
                <a:sym typeface="Arial"/>
              </a:rPr>
              <a:t>flúor</a:t>
            </a:r>
            <a:r>
              <a:rPr lang="es" sz="1400">
                <a:solidFill>
                  <a:srgbClr val="333333"/>
                </a:solidFill>
                <a:latin typeface="Arial"/>
                <a:ea typeface="Arial"/>
                <a:cs typeface="Arial"/>
                <a:sym typeface="Arial"/>
              </a:rPr>
              <a:t>, elemento necesario para el crecimiento de huesos y dientes</a:t>
            </a:r>
          </a:p>
          <a:p>
            <a:pPr>
              <a:spcBef>
                <a:spcPts val="0"/>
              </a:spcBef>
              <a:buNone/>
            </a:pPr>
            <a:r>
              <a:t/>
            </a:r>
            <a:endParaRPr/>
          </a:p>
        </p:txBody>
      </p:sp>
      <p:pic>
        <p:nvPicPr>
          <p:cNvPr id="246" name="Shape 246"/>
          <p:cNvPicPr preferRelativeResize="0"/>
          <p:nvPr/>
        </p:nvPicPr>
        <p:blipFill>
          <a:blip r:embed="rId3">
            <a:alphaModFix/>
          </a:blip>
          <a:stretch>
            <a:fillRect/>
          </a:stretch>
        </p:blipFill>
        <p:spPr>
          <a:xfrm>
            <a:off x="1627850" y="3281025"/>
            <a:ext cx="3062900" cy="1803099"/>
          </a:xfrm>
          <a:prstGeom prst="rect">
            <a:avLst/>
          </a:prstGeom>
          <a:noFill/>
          <a:ln>
            <a:noFill/>
          </a:ln>
        </p:spPr>
      </p:pic>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0" name="Shape 250"/>
        <p:cNvGrpSpPr/>
        <p:nvPr/>
      </p:nvGrpSpPr>
      <p:grpSpPr>
        <a:xfrm>
          <a:off x="0" y="0"/>
          <a:ext cx="0" cy="0"/>
          <a:chOff x="0" y="0"/>
          <a:chExt cx="0" cy="0"/>
        </a:xfrm>
      </p:grpSpPr>
      <p:sp>
        <p:nvSpPr>
          <p:cNvPr id="251" name="Shape 251"/>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s"/>
              <a:t>Bibliografías:</a:t>
            </a:r>
          </a:p>
        </p:txBody>
      </p:sp>
      <p:sp>
        <p:nvSpPr>
          <p:cNvPr id="252" name="Shape 252"/>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317500" lvl="0" marL="457200" rtl="0">
              <a:spcBef>
                <a:spcPts val="0"/>
              </a:spcBef>
              <a:buClr>
                <a:schemeClr val="dk2"/>
              </a:buClr>
              <a:buSzPct val="100000"/>
              <a:buFont typeface="Trebuchet MS"/>
              <a:buChar char="●"/>
            </a:pPr>
            <a:r>
              <a:rPr lang="es" sz="1400" u="sng">
                <a:solidFill>
                  <a:schemeClr val="dk1"/>
                </a:solidFill>
                <a:hlinkClick r:id="rId3"/>
              </a:rPr>
              <a:t>http://www.icarito.cl/enciclopedia/articulo/primer-ciclo-basico/ciencias-naturales/estructura-y-funcion-de-los-seres-vivos/2010/03/21-8952-9-seres-inertes.shtml</a:t>
            </a:r>
          </a:p>
          <a:p>
            <a:pPr indent="-317500" lvl="0" marL="457200" rtl="0">
              <a:spcBef>
                <a:spcPts val="0"/>
              </a:spcBef>
              <a:buClr>
                <a:schemeClr val="dk2"/>
              </a:buClr>
              <a:buSzPct val="100000"/>
              <a:buFont typeface="Trebuchet MS"/>
              <a:buChar char="●"/>
            </a:pPr>
            <a:r>
              <a:rPr lang="es" sz="1400" u="sng">
                <a:solidFill>
                  <a:schemeClr val="dk1"/>
                </a:solidFill>
                <a:hlinkClick r:id="rId4"/>
              </a:rPr>
              <a:t>http://www.spanish.cl/ciencias-naturales/seres-vivos-objetos-inertes.htm</a:t>
            </a:r>
          </a:p>
          <a:p>
            <a:pPr indent="-317500" lvl="0" marL="457200" rtl="0">
              <a:spcBef>
                <a:spcPts val="0"/>
              </a:spcBef>
              <a:buClr>
                <a:schemeClr val="dk2"/>
              </a:buClr>
              <a:buSzPct val="100000"/>
              <a:buFont typeface="Trebuchet MS"/>
              <a:buChar char="●"/>
            </a:pPr>
            <a:r>
              <a:rPr lang="es" sz="1400" u="sng">
                <a:solidFill>
                  <a:schemeClr val="dk1"/>
                </a:solidFill>
                <a:hlinkClick r:id="rId5"/>
              </a:rPr>
              <a:t>http://definicion.de/ser-vivo/</a:t>
            </a:r>
          </a:p>
          <a:p>
            <a:pPr indent="-317500" lvl="0" marL="457200" rtl="0">
              <a:spcBef>
                <a:spcPts val="0"/>
              </a:spcBef>
              <a:buClr>
                <a:srgbClr val="B0271C"/>
              </a:buClr>
              <a:buSzPct val="100000"/>
              <a:buFont typeface="Trebuchet MS"/>
              <a:buChar char="●"/>
            </a:pPr>
            <a:r>
              <a:rPr lang="es" sz="1400">
                <a:solidFill>
                  <a:srgbClr val="B0271C"/>
                </a:solidFill>
              </a:rPr>
              <a:t>h</a:t>
            </a:r>
            <a:r>
              <a:rPr lang="es" sz="1400" u="sng">
                <a:solidFill>
                  <a:schemeClr val="dk1"/>
                </a:solidFill>
                <a:hlinkClick r:id="rId6"/>
              </a:rPr>
              <a:t>ttp://www.areaciencias.com/biologia/seres-vivos-y-no-vivos.html</a:t>
            </a:r>
            <a:r>
              <a:rPr lang="es" sz="1400"/>
              <a:t> </a:t>
            </a:r>
          </a:p>
          <a:p>
            <a:pPr indent="-317500" lvl="0" marL="457200" rtl="0">
              <a:spcBef>
                <a:spcPts val="0"/>
              </a:spcBef>
              <a:buClr>
                <a:schemeClr val="dk2"/>
              </a:buClr>
              <a:buSzPct val="100000"/>
              <a:buFont typeface="Trebuchet MS"/>
              <a:buChar char="●"/>
            </a:pPr>
            <a:r>
              <a:rPr lang="es" sz="1400" u="sng">
                <a:solidFill>
                  <a:schemeClr val="dk1"/>
                </a:solidFill>
                <a:hlinkClick r:id="rId7"/>
              </a:rPr>
              <a:t>http://www.biologia.edu.ar/fungi/fungi.htm#Esporas</a:t>
            </a:r>
            <a:r>
              <a:rPr lang="es" sz="1400"/>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 name="Shape 60"/>
        <p:cNvGrpSpPr/>
        <p:nvPr/>
      </p:nvGrpSpPr>
      <p:grpSpPr>
        <a:xfrm>
          <a:off x="0" y="0"/>
          <a:ext cx="0" cy="0"/>
          <a:chOff x="0" y="0"/>
          <a:chExt cx="0" cy="0"/>
        </a:xfrm>
      </p:grpSpPr>
      <p:sp>
        <p:nvSpPr>
          <p:cNvPr id="61" name="Shape 61"/>
          <p:cNvSpPr txBox="1"/>
          <p:nvPr>
            <p:ph type="ctrTitle"/>
          </p:nvPr>
        </p:nvSpPr>
        <p:spPr>
          <a:xfrm>
            <a:off x="685800" y="303875"/>
            <a:ext cx="8171700" cy="1158600"/>
          </a:xfrm>
          <a:prstGeom prst="rect">
            <a:avLst/>
          </a:prstGeom>
        </p:spPr>
        <p:txBody>
          <a:bodyPr anchorCtr="0" anchor="b" bIns="91425" lIns="91425" rIns="91425" tIns="91425">
            <a:noAutofit/>
          </a:bodyPr>
          <a:lstStyle/>
          <a:p>
            <a:pPr>
              <a:spcBef>
                <a:spcPts val="0"/>
              </a:spcBef>
              <a:buNone/>
            </a:pPr>
            <a:r>
              <a:rPr lang="es" sz="4400"/>
              <a:t>Seres vivos.</a:t>
            </a:r>
          </a:p>
        </p:txBody>
      </p:sp>
      <p:sp>
        <p:nvSpPr>
          <p:cNvPr id="62" name="Shape 62"/>
          <p:cNvSpPr txBox="1"/>
          <p:nvPr>
            <p:ph idx="1" type="subTitle"/>
          </p:nvPr>
        </p:nvSpPr>
        <p:spPr>
          <a:xfrm>
            <a:off x="685800" y="1462475"/>
            <a:ext cx="7732800" cy="3372299"/>
          </a:xfrm>
          <a:prstGeom prst="rect">
            <a:avLst/>
          </a:prstGeom>
        </p:spPr>
        <p:txBody>
          <a:bodyPr anchorCtr="0" anchor="t" bIns="91425" lIns="91425" rIns="91425" tIns="91425">
            <a:noAutofit/>
          </a:bodyPr>
          <a:lstStyle/>
          <a:p>
            <a:pPr rtl="0">
              <a:spcBef>
                <a:spcPts val="0"/>
              </a:spcBef>
              <a:buNone/>
            </a:pPr>
            <a:r>
              <a:rPr lang="es" sz="1200">
                <a:solidFill>
                  <a:srgbClr val="0000FF"/>
                </a:solidFill>
                <a:latin typeface="Verdana"/>
                <a:ea typeface="Verdana"/>
                <a:cs typeface="Verdana"/>
                <a:sym typeface="Verdana"/>
              </a:rPr>
              <a:t> </a:t>
            </a:r>
            <a:r>
              <a:rPr b="1" lang="es" sz="1000" u="sng">
                <a:solidFill>
                  <a:srgbClr val="0000FF"/>
                </a:solidFill>
                <a:latin typeface="Verdana"/>
                <a:ea typeface="Verdana"/>
                <a:cs typeface="Verdana"/>
                <a:sym typeface="Verdana"/>
              </a:rPr>
              <a:t>Ser Vivo</a:t>
            </a:r>
          </a:p>
          <a:p>
            <a:pPr rtl="0">
              <a:spcBef>
                <a:spcPts val="0"/>
              </a:spcBef>
              <a:buNone/>
            </a:pPr>
            <a:r>
              <a:t/>
            </a:r>
            <a:endParaRPr b="1" sz="1000" u="sng">
              <a:solidFill>
                <a:srgbClr val="0000FF"/>
              </a:solidFill>
              <a:latin typeface="Verdana"/>
              <a:ea typeface="Verdana"/>
              <a:cs typeface="Verdana"/>
              <a:sym typeface="Verdana"/>
            </a:endParaRPr>
          </a:p>
          <a:p>
            <a:pPr rtl="0">
              <a:spcBef>
                <a:spcPts val="0"/>
              </a:spcBef>
              <a:buNone/>
            </a:pPr>
            <a:r>
              <a:rPr lang="es" sz="1000">
                <a:solidFill>
                  <a:srgbClr val="0000FF"/>
                </a:solidFill>
                <a:latin typeface="Verdana"/>
                <a:ea typeface="Verdana"/>
                <a:cs typeface="Verdana"/>
                <a:sym typeface="Verdana"/>
              </a:rPr>
              <a:t>   Un ser vivo debe cumplir unas condiciones que son las siguientes:</a:t>
            </a:r>
          </a:p>
          <a:p>
            <a:pPr rtl="0">
              <a:spcBef>
                <a:spcPts val="0"/>
              </a:spcBef>
              <a:buNone/>
            </a:pPr>
            <a:r>
              <a:t/>
            </a:r>
            <a:endParaRPr sz="1000">
              <a:solidFill>
                <a:srgbClr val="0000FF"/>
              </a:solidFill>
              <a:latin typeface="Verdana"/>
              <a:ea typeface="Verdana"/>
              <a:cs typeface="Verdana"/>
              <a:sym typeface="Verdana"/>
            </a:endParaRP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Los seres vivos tienen vida.</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Viven en un medioambiente donde pueden desarrollar las etapas del ciclo de vida.</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Responde a cambios en el ambiente. </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Necesitan agua, alimento, aire y luz solar para sobrevivir. </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Los seres vivos son: los seres humanos, animales, plantas (flores, árboles, arbustos, etc).</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Deben de estar formados por células, por lo menos por una.</a:t>
            </a:r>
          </a:p>
          <a:p>
            <a:pPr indent="-298450" lvl="0" marL="457200" rtl="0">
              <a:lnSpc>
                <a:spcPct val="143181"/>
              </a:lnSpc>
              <a:spcBef>
                <a:spcPts val="0"/>
              </a:spcBef>
              <a:buClr>
                <a:srgbClr val="000000"/>
              </a:buClr>
              <a:buSzPct val="110000"/>
              <a:buFont typeface="Arial"/>
              <a:buChar char="●"/>
            </a:pPr>
            <a:r>
              <a:rPr lang="es" sz="1000">
                <a:solidFill>
                  <a:srgbClr val="0000FF"/>
                </a:solidFill>
                <a:latin typeface="Verdana"/>
                <a:ea typeface="Verdana"/>
                <a:cs typeface="Verdana"/>
                <a:sym typeface="Verdana"/>
              </a:rPr>
              <a:t>Deben realizar las llamadas </a:t>
            </a:r>
            <a:r>
              <a:rPr lang="es" sz="1000" u="sng">
                <a:solidFill>
                  <a:srgbClr val="FF0000"/>
                </a:solidFill>
                <a:latin typeface="Verdana"/>
                <a:ea typeface="Verdana"/>
                <a:cs typeface="Verdana"/>
                <a:sym typeface="Verdana"/>
                <a:hlinkClick r:id="rId3"/>
              </a:rPr>
              <a:t>funciones vitales</a:t>
            </a:r>
            <a:r>
              <a:rPr lang="es" sz="1000">
                <a:solidFill>
                  <a:srgbClr val="0000FF"/>
                </a:solidFill>
                <a:latin typeface="Verdana"/>
                <a:ea typeface="Verdana"/>
                <a:cs typeface="Verdana"/>
                <a:sym typeface="Verdana"/>
              </a:rPr>
              <a:t>, que son 6 : nacer, crecer, alimentarse, respirar, reproducirse y ser capaces de adaptarse al medio en el que viven (también llamado relacionarse).</a:t>
            </a:r>
          </a:p>
          <a:p>
            <a:pPr rtl="0" algn="just">
              <a:lnSpc>
                <a:spcPct val="115000"/>
              </a:lnSpc>
              <a:spcBef>
                <a:spcPts val="0"/>
              </a:spcBef>
              <a:buNone/>
            </a:pPr>
            <a:r>
              <a:t/>
            </a:r>
            <a:endParaRPr sz="1000">
              <a:solidFill>
                <a:srgbClr val="0000FF"/>
              </a:solidFill>
              <a:latin typeface="Verdana"/>
              <a:ea typeface="Verdana"/>
              <a:cs typeface="Verdana"/>
              <a:sym typeface="Verdana"/>
            </a:endParaRPr>
          </a:p>
          <a:p>
            <a:pPr rtl="0" algn="just">
              <a:lnSpc>
                <a:spcPct val="115000"/>
              </a:lnSpc>
              <a:spcBef>
                <a:spcPts val="0"/>
              </a:spcBef>
              <a:buNone/>
            </a:pPr>
            <a:r>
              <a:rPr lang="es" sz="1000">
                <a:solidFill>
                  <a:srgbClr val="0000FF"/>
                </a:solidFill>
                <a:latin typeface="Verdana"/>
                <a:ea typeface="Verdana"/>
                <a:cs typeface="Verdana"/>
                <a:sym typeface="Verdana"/>
              </a:rPr>
              <a:t>También se les puede llamar </a:t>
            </a:r>
            <a:r>
              <a:rPr b="1" lang="es" sz="1000">
                <a:solidFill>
                  <a:srgbClr val="0000FF"/>
                </a:solidFill>
                <a:latin typeface="Verdana"/>
                <a:ea typeface="Verdana"/>
                <a:cs typeface="Verdana"/>
                <a:sym typeface="Verdana"/>
              </a:rPr>
              <a:t>seres bióticos</a:t>
            </a:r>
            <a:r>
              <a:rPr lang="es" sz="1000">
                <a:solidFill>
                  <a:srgbClr val="0000FF"/>
                </a:solidFill>
                <a:latin typeface="Verdana"/>
                <a:ea typeface="Verdana"/>
                <a:cs typeface="Verdana"/>
                <a:sym typeface="Verdana"/>
              </a:rPr>
              <a:t>.</a:t>
            </a:r>
          </a:p>
          <a:p>
            <a:pPr rtl="0" algn="just">
              <a:lnSpc>
                <a:spcPct val="115000"/>
              </a:lnSpc>
              <a:spcBef>
                <a:spcPts val="0"/>
              </a:spcBef>
              <a:buNone/>
            </a:pPr>
            <a:r>
              <a:t/>
            </a:r>
            <a:endParaRPr sz="1000">
              <a:solidFill>
                <a:srgbClr val="0000FF"/>
              </a:solidFill>
              <a:latin typeface="Verdana"/>
              <a:ea typeface="Verdana"/>
              <a:cs typeface="Verdana"/>
              <a:sym typeface="Verdana"/>
            </a:endParaRPr>
          </a:p>
          <a:p>
            <a:pPr lvl="0" rtl="0">
              <a:lnSpc>
                <a:spcPct val="143181"/>
              </a:lnSpc>
              <a:spcBef>
                <a:spcPts val="0"/>
              </a:spcBef>
              <a:buNone/>
            </a:pPr>
            <a:r>
              <a:t/>
            </a:r>
            <a:endParaRPr sz="1000">
              <a:solidFill>
                <a:srgbClr val="0000FF"/>
              </a:solidFill>
              <a:latin typeface="Verdana"/>
              <a:ea typeface="Verdana"/>
              <a:cs typeface="Verdana"/>
              <a:sym typeface="Verdana"/>
            </a:endParaRPr>
          </a:p>
          <a:p>
            <a:pPr>
              <a:spcBef>
                <a:spcPts val="0"/>
              </a:spcBef>
              <a:buNone/>
            </a:pPr>
            <a:r>
              <a:t/>
            </a:r>
            <a:endParaRPr sz="1000">
              <a:solidFill>
                <a:srgbClr val="0000FF"/>
              </a:solidFill>
              <a:latin typeface="Verdana"/>
              <a:ea typeface="Verdana"/>
              <a:cs typeface="Verdana"/>
              <a:sym typeface="Verdana"/>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 name="Shape 66"/>
        <p:cNvGrpSpPr/>
        <p:nvPr/>
      </p:nvGrpSpPr>
      <p:grpSpPr>
        <a:xfrm>
          <a:off x="0" y="0"/>
          <a:ext cx="0" cy="0"/>
          <a:chOff x="0" y="0"/>
          <a:chExt cx="0" cy="0"/>
        </a:xfrm>
      </p:grpSpPr>
      <p:sp>
        <p:nvSpPr>
          <p:cNvPr id="67" name="Shape 67"/>
          <p:cNvSpPr txBox="1"/>
          <p:nvPr>
            <p:ph idx="1" type="body"/>
          </p:nvPr>
        </p:nvSpPr>
        <p:spPr>
          <a:xfrm>
            <a:off x="457200" y="1200150"/>
            <a:ext cx="8229600" cy="3725699"/>
          </a:xfrm>
          <a:prstGeom prst="rect">
            <a:avLst/>
          </a:prstGeom>
        </p:spPr>
        <p:txBody>
          <a:bodyPr anchorCtr="0" anchor="t" bIns="91425" lIns="91425" rIns="91425" tIns="91425">
            <a:noAutofit/>
          </a:bodyPr>
          <a:lstStyle/>
          <a:p>
            <a:pPr rtl="0">
              <a:lnSpc>
                <a:spcPct val="143181"/>
              </a:lnSpc>
              <a:spcBef>
                <a:spcPts val="0"/>
              </a:spcBef>
              <a:spcAft>
                <a:spcPts val="800"/>
              </a:spcAft>
              <a:buNone/>
            </a:pPr>
            <a:r>
              <a:rPr lang="es" sz="1100">
                <a:solidFill>
                  <a:srgbClr val="000000"/>
                </a:solidFill>
                <a:latin typeface="Arial"/>
                <a:ea typeface="Arial"/>
                <a:cs typeface="Arial"/>
                <a:sym typeface="Arial"/>
              </a:rPr>
              <a:t>Los animales que se desarrollan en el vientre materno se llaman </a:t>
            </a:r>
            <a:r>
              <a:rPr b="1" lang="es" sz="1100">
                <a:solidFill>
                  <a:srgbClr val="000000"/>
                </a:solidFill>
                <a:latin typeface="Arial"/>
                <a:ea typeface="Arial"/>
                <a:cs typeface="Arial"/>
                <a:sym typeface="Arial"/>
              </a:rPr>
              <a:t>vivíparos</a:t>
            </a:r>
            <a:r>
              <a:rPr lang="es" sz="1100">
                <a:solidFill>
                  <a:srgbClr val="000000"/>
                </a:solidFill>
                <a:latin typeface="Arial"/>
                <a:ea typeface="Arial"/>
                <a:cs typeface="Arial"/>
                <a:sym typeface="Arial"/>
              </a:rPr>
              <a:t>. Por ejemplo:</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Perro</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Gato</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Vaca</a:t>
            </a:r>
          </a:p>
          <a:p>
            <a:pPr rtl="0">
              <a:lnSpc>
                <a:spcPct val="143181"/>
              </a:lnSpc>
              <a:spcBef>
                <a:spcPts val="0"/>
              </a:spcBef>
              <a:spcAft>
                <a:spcPts val="800"/>
              </a:spcAft>
              <a:buNone/>
            </a:pPr>
            <a:r>
              <a:rPr lang="es" sz="1100">
                <a:solidFill>
                  <a:srgbClr val="000000"/>
                </a:solidFill>
                <a:latin typeface="Arial"/>
                <a:ea typeface="Arial"/>
                <a:cs typeface="Arial"/>
                <a:sym typeface="Arial"/>
              </a:rPr>
              <a:t>Los animales que nacen por huevos se llaman </a:t>
            </a:r>
            <a:r>
              <a:rPr b="1" lang="es" sz="1100">
                <a:solidFill>
                  <a:srgbClr val="000000"/>
                </a:solidFill>
                <a:latin typeface="Arial"/>
                <a:ea typeface="Arial"/>
                <a:cs typeface="Arial"/>
                <a:sym typeface="Arial"/>
              </a:rPr>
              <a:t>ovíparos</a:t>
            </a:r>
            <a:r>
              <a:rPr lang="es" sz="1100">
                <a:solidFill>
                  <a:srgbClr val="000000"/>
                </a:solidFill>
                <a:latin typeface="Arial"/>
                <a:ea typeface="Arial"/>
                <a:cs typeface="Arial"/>
                <a:sym typeface="Arial"/>
              </a:rPr>
              <a:t>. Por ejemplo:</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Gallina</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Pato</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Tortuga</a:t>
            </a:r>
          </a:p>
          <a:p>
            <a:pPr>
              <a:spcBef>
                <a:spcPts val="0"/>
              </a:spcBef>
              <a:buNone/>
            </a:pPr>
            <a:r>
              <a:t/>
            </a:r>
            <a:endParaRPr/>
          </a:p>
        </p:txBody>
      </p:sp>
      <p:sp>
        <p:nvSpPr>
          <p:cNvPr id="68" name="Shape 68"/>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t/>
            </a:r>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 name="Shape 72"/>
        <p:cNvGrpSpPr/>
        <p:nvPr/>
      </p:nvGrpSpPr>
      <p:grpSpPr>
        <a:xfrm>
          <a:off x="0" y="0"/>
          <a:ext cx="0" cy="0"/>
          <a:chOff x="0" y="0"/>
          <a:chExt cx="0" cy="0"/>
        </a:xfrm>
      </p:grpSpPr>
      <p:sp>
        <p:nvSpPr>
          <p:cNvPr id="73" name="Shape 73"/>
          <p:cNvSpPr txBox="1"/>
          <p:nvPr>
            <p:ph idx="1" type="body"/>
          </p:nvPr>
        </p:nvSpPr>
        <p:spPr>
          <a:xfrm>
            <a:off x="457200" y="1200150"/>
            <a:ext cx="8229600" cy="3725699"/>
          </a:xfrm>
          <a:prstGeom prst="rect">
            <a:avLst/>
          </a:prstGeom>
        </p:spPr>
        <p:txBody>
          <a:bodyPr anchorCtr="0" anchor="t" bIns="91425" lIns="91425" rIns="91425" tIns="91425">
            <a:noAutofit/>
          </a:bodyPr>
          <a:lstStyle/>
          <a:p>
            <a:pPr rtl="0">
              <a:lnSpc>
                <a:spcPct val="78750"/>
              </a:lnSpc>
              <a:spcBef>
                <a:spcPts val="0"/>
              </a:spcBef>
              <a:spcAft>
                <a:spcPts val="800"/>
              </a:spcAft>
              <a:buNone/>
            </a:pPr>
            <a:r>
              <a:rPr b="1" lang="es" sz="2000">
                <a:solidFill>
                  <a:srgbClr val="000000"/>
                </a:solidFill>
                <a:latin typeface="Arial"/>
                <a:ea typeface="Arial"/>
                <a:cs typeface="Arial"/>
                <a:sym typeface="Arial"/>
              </a:rPr>
              <a:t>¿Qué necesitan los seres vivos para vivir?</a:t>
            </a:r>
          </a:p>
          <a:p>
            <a:pPr rtl="0">
              <a:lnSpc>
                <a:spcPct val="143181"/>
              </a:lnSpc>
              <a:spcBef>
                <a:spcPts val="0"/>
              </a:spcBef>
              <a:spcAft>
                <a:spcPts val="800"/>
              </a:spcAft>
              <a:buNone/>
            </a:pPr>
            <a:r>
              <a:rPr b="1" lang="es" sz="1100">
                <a:solidFill>
                  <a:srgbClr val="000000"/>
                </a:solidFill>
                <a:latin typeface="Arial"/>
                <a:ea typeface="Arial"/>
                <a:cs typeface="Arial"/>
                <a:sym typeface="Arial"/>
              </a:rPr>
              <a:t>Los seres vivos necesitan AGUA y ALIMENTO</a:t>
            </a:r>
          </a:p>
          <a:p>
            <a:pPr rtl="0">
              <a:lnSpc>
                <a:spcPct val="143181"/>
              </a:lnSpc>
              <a:spcBef>
                <a:spcPts val="0"/>
              </a:spcBef>
              <a:spcAft>
                <a:spcPts val="800"/>
              </a:spcAft>
              <a:buNone/>
            </a:pPr>
            <a:r>
              <a:rPr lang="es" sz="1100">
                <a:solidFill>
                  <a:srgbClr val="000000"/>
                </a:solidFill>
                <a:latin typeface="Arial"/>
                <a:ea typeface="Arial"/>
                <a:cs typeface="Arial"/>
                <a:sym typeface="Arial"/>
              </a:rPr>
              <a:t>Los seres vivos necesitan agua y alimento para poder sobrevivir.</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Los animales que se alimentan de plantas se llaman </a:t>
            </a:r>
            <a:r>
              <a:rPr b="1" lang="es" sz="1100">
                <a:solidFill>
                  <a:srgbClr val="000000"/>
                </a:solidFill>
                <a:latin typeface="Arial"/>
                <a:ea typeface="Arial"/>
                <a:cs typeface="Arial"/>
                <a:sym typeface="Arial"/>
              </a:rPr>
              <a:t>herbívoros.</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Los animales que se alimentan de otros animales se llaman </a:t>
            </a:r>
            <a:r>
              <a:rPr b="1" lang="es" sz="1100">
                <a:solidFill>
                  <a:srgbClr val="000000"/>
                </a:solidFill>
                <a:latin typeface="Arial"/>
                <a:ea typeface="Arial"/>
                <a:cs typeface="Arial"/>
                <a:sym typeface="Arial"/>
              </a:rPr>
              <a:t>carnívoros.</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Los animales que se alimentan de plantas y otros animales se llaman </a:t>
            </a:r>
            <a:r>
              <a:rPr b="1" lang="es" sz="1100">
                <a:solidFill>
                  <a:srgbClr val="000000"/>
                </a:solidFill>
                <a:latin typeface="Arial"/>
                <a:ea typeface="Arial"/>
                <a:cs typeface="Arial"/>
                <a:sym typeface="Arial"/>
              </a:rPr>
              <a:t>omnívoros.</a:t>
            </a:r>
          </a:p>
          <a:p>
            <a:pPr indent="-298450" lvl="0" marL="457200" rtl="0">
              <a:lnSpc>
                <a:spcPct val="143181"/>
              </a:lnSpc>
              <a:spcBef>
                <a:spcPts val="0"/>
              </a:spcBef>
              <a:buClr>
                <a:srgbClr val="000000"/>
              </a:buClr>
              <a:buSzPct val="100000"/>
              <a:buFont typeface="Arial"/>
              <a:buChar char="●"/>
            </a:pPr>
            <a:r>
              <a:rPr lang="es" sz="1100">
                <a:solidFill>
                  <a:srgbClr val="000000"/>
                </a:solidFill>
                <a:latin typeface="Arial"/>
                <a:ea typeface="Arial"/>
                <a:cs typeface="Arial"/>
                <a:sym typeface="Arial"/>
              </a:rPr>
              <a:t>Las plantas se alimentan con el alimento que producen ellas mismas, utilizando diversas sustancias que obtienen directamente del suelo, del aire, del agua y de la luz solar.</a:t>
            </a:r>
          </a:p>
          <a:p>
            <a:pPr indent="-298450" lvl="0" marL="457200" rtl="0">
              <a:lnSpc>
                <a:spcPct val="143181"/>
              </a:lnSpc>
              <a:spcBef>
                <a:spcPts val="0"/>
              </a:spcBef>
              <a:buClr>
                <a:srgbClr val="000000"/>
              </a:buClr>
              <a:buFont typeface="Arial"/>
              <a:buChar char="●"/>
            </a:pPr>
            <a:r>
              <a:t/>
            </a:r>
            <a:endParaRPr sz="1100">
              <a:solidFill>
                <a:srgbClr val="000000"/>
              </a:solidFill>
              <a:latin typeface="Arial"/>
              <a:ea typeface="Arial"/>
              <a:cs typeface="Arial"/>
              <a:sym typeface="Arial"/>
            </a:endParaRPr>
          </a:p>
          <a:p>
            <a:pPr rtl="0">
              <a:lnSpc>
                <a:spcPct val="143181"/>
              </a:lnSpc>
              <a:spcBef>
                <a:spcPts val="0"/>
              </a:spcBef>
              <a:spcAft>
                <a:spcPts val="800"/>
              </a:spcAft>
              <a:buNone/>
            </a:pPr>
            <a:r>
              <a:rPr lang="es" sz="1100">
                <a:solidFill>
                  <a:srgbClr val="000000"/>
                </a:solidFill>
                <a:latin typeface="Arial"/>
                <a:ea typeface="Arial"/>
                <a:cs typeface="Arial"/>
                <a:sym typeface="Arial"/>
              </a:rPr>
              <a:t>Algunos ejemplos de herbívoros, carnívoros y omnívoros de acuerdo a su alimentación.</a:t>
            </a:r>
          </a:p>
          <a:p>
            <a:pPr indent="-298450" lvl="0" marL="457200" rtl="0">
              <a:lnSpc>
                <a:spcPct val="143181"/>
              </a:lnSpc>
              <a:spcBef>
                <a:spcPts val="0"/>
              </a:spcBef>
              <a:buClr>
                <a:srgbClr val="000000"/>
              </a:buClr>
              <a:buSzPct val="100000"/>
              <a:buFont typeface="Arial"/>
              <a:buChar char="●"/>
            </a:pPr>
            <a:r>
              <a:rPr b="1" lang="es" sz="1100">
                <a:solidFill>
                  <a:srgbClr val="000000"/>
                </a:solidFill>
                <a:latin typeface="Arial"/>
                <a:ea typeface="Arial"/>
                <a:cs typeface="Arial"/>
                <a:sym typeface="Arial"/>
              </a:rPr>
              <a:t>Herbívoros:</a:t>
            </a:r>
            <a:r>
              <a:rPr lang="es" sz="1100">
                <a:solidFill>
                  <a:srgbClr val="000000"/>
                </a:solidFill>
                <a:latin typeface="Arial"/>
                <a:ea typeface="Arial"/>
                <a:cs typeface="Arial"/>
                <a:sym typeface="Arial"/>
              </a:rPr>
              <a:t> caballo, conejo, mariposa, oveja, oruga.</a:t>
            </a:r>
          </a:p>
          <a:p>
            <a:pPr indent="-298450" lvl="0" marL="457200" rtl="0">
              <a:lnSpc>
                <a:spcPct val="143181"/>
              </a:lnSpc>
              <a:spcBef>
                <a:spcPts val="0"/>
              </a:spcBef>
              <a:buClr>
                <a:srgbClr val="000000"/>
              </a:buClr>
              <a:buSzPct val="100000"/>
              <a:buFont typeface="Arial"/>
              <a:buChar char="●"/>
            </a:pPr>
            <a:r>
              <a:rPr b="1" lang="es" sz="1100">
                <a:solidFill>
                  <a:srgbClr val="000000"/>
                </a:solidFill>
                <a:latin typeface="Arial"/>
                <a:ea typeface="Arial"/>
                <a:cs typeface="Arial"/>
                <a:sym typeface="Arial"/>
              </a:rPr>
              <a:t>Carnívoros:</a:t>
            </a:r>
            <a:r>
              <a:rPr lang="es" sz="1100">
                <a:solidFill>
                  <a:srgbClr val="000000"/>
                </a:solidFill>
                <a:latin typeface="Arial"/>
                <a:ea typeface="Arial"/>
                <a:cs typeface="Arial"/>
                <a:sym typeface="Arial"/>
              </a:rPr>
              <a:t> león, lagartija, pingüino, tigre, lobo, tiburón.</a:t>
            </a:r>
          </a:p>
          <a:p>
            <a:pPr indent="-298450" lvl="0" marL="457200" rtl="0">
              <a:lnSpc>
                <a:spcPct val="143181"/>
              </a:lnSpc>
              <a:spcBef>
                <a:spcPts val="0"/>
              </a:spcBef>
              <a:buClr>
                <a:srgbClr val="000000"/>
              </a:buClr>
              <a:buSzPct val="100000"/>
              <a:buFont typeface="Arial"/>
              <a:buChar char="●"/>
            </a:pPr>
            <a:r>
              <a:rPr b="1" lang="es" sz="1100">
                <a:solidFill>
                  <a:srgbClr val="000000"/>
                </a:solidFill>
                <a:latin typeface="Arial"/>
                <a:ea typeface="Arial"/>
                <a:cs typeface="Arial"/>
                <a:sym typeface="Arial"/>
              </a:rPr>
              <a:t>Omnívoros: </a:t>
            </a:r>
            <a:r>
              <a:rPr lang="es" sz="1100">
                <a:solidFill>
                  <a:srgbClr val="000000"/>
                </a:solidFill>
                <a:latin typeface="Arial"/>
                <a:ea typeface="Arial"/>
                <a:cs typeface="Arial"/>
                <a:sym typeface="Arial"/>
              </a:rPr>
              <a:t>ser humanos, gallina, cerdo, piraña, oso pardo.</a:t>
            </a:r>
          </a:p>
          <a:p>
            <a:pPr>
              <a:spcBef>
                <a:spcPts val="0"/>
              </a:spcBef>
              <a:buNone/>
            </a:pPr>
            <a:r>
              <a:t/>
            </a:r>
            <a:endParaRPr/>
          </a:p>
        </p:txBody>
      </p:sp>
      <p:sp>
        <p:nvSpPr>
          <p:cNvPr id="74" name="Shape 74"/>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t/>
            </a:r>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8" name="Shape 78"/>
        <p:cNvGrpSpPr/>
        <p:nvPr/>
      </p:nvGrpSpPr>
      <p:grpSpPr>
        <a:xfrm>
          <a:off x="0" y="0"/>
          <a:ext cx="0" cy="0"/>
          <a:chOff x="0" y="0"/>
          <a:chExt cx="0" cy="0"/>
        </a:xfrm>
      </p:grpSpPr>
      <p:sp>
        <p:nvSpPr>
          <p:cNvPr id="79" name="Shape 79"/>
          <p:cNvSpPr txBox="1"/>
          <p:nvPr>
            <p:ph idx="1" type="subTitle"/>
          </p:nvPr>
        </p:nvSpPr>
        <p:spPr>
          <a:xfrm>
            <a:off x="685800" y="1986448"/>
            <a:ext cx="5258700" cy="2810099"/>
          </a:xfrm>
          <a:prstGeom prst="rect">
            <a:avLst/>
          </a:prstGeom>
        </p:spPr>
        <p:txBody>
          <a:bodyPr anchorCtr="0" anchor="t" bIns="91425" lIns="91425" rIns="91425" tIns="91425">
            <a:noAutofit/>
          </a:bodyPr>
          <a:lstStyle/>
          <a:p>
            <a:pPr rtl="0">
              <a:lnSpc>
                <a:spcPct val="95454"/>
              </a:lnSpc>
              <a:spcBef>
                <a:spcPts val="0"/>
              </a:spcBef>
              <a:buNone/>
            </a:pPr>
            <a:r>
              <a:rPr lang="es" sz="1100">
                <a:solidFill>
                  <a:srgbClr val="000000"/>
                </a:solidFill>
                <a:latin typeface="Georgia"/>
                <a:ea typeface="Georgia"/>
                <a:cs typeface="Georgia"/>
                <a:sym typeface="Georgia"/>
              </a:rPr>
              <a:t>Existen varias características que permiten diferenciar a un ser vivo de aquello que está sometido a la inercia. </a:t>
            </a:r>
          </a:p>
          <a:p>
            <a:pPr rtl="0">
              <a:lnSpc>
                <a:spcPct val="95454"/>
              </a:lnSpc>
              <a:spcBef>
                <a:spcPts val="0"/>
              </a:spcBef>
              <a:buNone/>
            </a:pPr>
            <a:r>
              <a:t/>
            </a:r>
            <a:endParaRPr sz="1100">
              <a:solidFill>
                <a:srgbClr val="000000"/>
              </a:solidFill>
              <a:latin typeface="Georgia"/>
              <a:ea typeface="Georgia"/>
              <a:cs typeface="Georgia"/>
              <a:sym typeface="Georgia"/>
            </a:endParaRPr>
          </a:p>
          <a:p>
            <a:pPr rtl="0">
              <a:lnSpc>
                <a:spcPct val="95454"/>
              </a:lnSpc>
              <a:spcBef>
                <a:spcPts val="0"/>
              </a:spcBef>
              <a:buNone/>
            </a:pPr>
            <a:r>
              <a:rPr lang="es" sz="1100">
                <a:solidFill>
                  <a:srgbClr val="000000"/>
                </a:solidFill>
                <a:latin typeface="Georgia"/>
                <a:ea typeface="Georgia"/>
                <a:cs typeface="Georgia"/>
                <a:sym typeface="Georgia"/>
              </a:rPr>
              <a:t>La </a:t>
            </a:r>
            <a:r>
              <a:rPr b="1" lang="es" sz="1100">
                <a:solidFill>
                  <a:srgbClr val="000000"/>
                </a:solidFill>
                <a:latin typeface="Georgia"/>
                <a:ea typeface="Georgia"/>
                <a:cs typeface="Georgia"/>
                <a:sym typeface="Georgia"/>
              </a:rPr>
              <a:t>organización</a:t>
            </a:r>
            <a:r>
              <a:rPr lang="es" sz="1100">
                <a:solidFill>
                  <a:srgbClr val="000000"/>
                </a:solidFill>
                <a:latin typeface="Georgia"/>
                <a:ea typeface="Georgia"/>
                <a:cs typeface="Georgia"/>
                <a:sym typeface="Georgia"/>
              </a:rPr>
              <a:t> (a partir de las células, que son sus entidades primordiales), la </a:t>
            </a:r>
            <a:r>
              <a:rPr b="1" lang="es" sz="1100">
                <a:solidFill>
                  <a:srgbClr val="BB4B0D"/>
                </a:solidFill>
                <a:latin typeface="Georgia"/>
                <a:ea typeface="Georgia"/>
                <a:cs typeface="Georgia"/>
                <a:sym typeface="Georgia"/>
                <a:hlinkClick r:id="rId3"/>
              </a:rPr>
              <a:t>homeostasis</a:t>
            </a:r>
            <a:r>
              <a:rPr lang="es" sz="1100">
                <a:solidFill>
                  <a:srgbClr val="000000"/>
                </a:solidFill>
                <a:latin typeface="Georgia"/>
                <a:ea typeface="Georgia"/>
                <a:cs typeface="Georgia"/>
                <a:sym typeface="Georgia"/>
              </a:rPr>
              <a:t> (el equilibrio que existe en su interior), </a:t>
            </a:r>
          </a:p>
          <a:p>
            <a:pPr rtl="0">
              <a:lnSpc>
                <a:spcPct val="95454"/>
              </a:lnSpc>
              <a:spcBef>
                <a:spcPts val="0"/>
              </a:spcBef>
              <a:buNone/>
            </a:pPr>
            <a:r>
              <a:rPr lang="es" sz="1100">
                <a:solidFill>
                  <a:srgbClr val="000000"/>
                </a:solidFill>
                <a:latin typeface="Georgia"/>
                <a:ea typeface="Georgia"/>
                <a:cs typeface="Georgia"/>
                <a:sym typeface="Georgia"/>
              </a:rPr>
              <a:t>el </a:t>
            </a:r>
            <a:r>
              <a:rPr b="1" lang="es" sz="1100">
                <a:solidFill>
                  <a:srgbClr val="000000"/>
                </a:solidFill>
                <a:latin typeface="Georgia"/>
                <a:ea typeface="Georgia"/>
                <a:cs typeface="Georgia"/>
                <a:sym typeface="Georgia"/>
              </a:rPr>
              <a:t>metabolismo</a:t>
            </a:r>
            <a:r>
              <a:rPr lang="es" sz="1100">
                <a:solidFill>
                  <a:srgbClr val="000000"/>
                </a:solidFill>
                <a:latin typeface="Georgia"/>
                <a:ea typeface="Georgia"/>
                <a:cs typeface="Georgia"/>
                <a:sym typeface="Georgia"/>
              </a:rPr>
              <a:t> (la conversión de energía en nutrientes), </a:t>
            </a:r>
          </a:p>
          <a:p>
            <a:pPr rtl="0">
              <a:lnSpc>
                <a:spcPct val="95454"/>
              </a:lnSpc>
              <a:spcBef>
                <a:spcPts val="0"/>
              </a:spcBef>
              <a:buNone/>
            </a:pPr>
            <a:r>
              <a:rPr lang="es" sz="1100">
                <a:solidFill>
                  <a:srgbClr val="000000"/>
                </a:solidFill>
                <a:latin typeface="Georgia"/>
                <a:ea typeface="Georgia"/>
                <a:cs typeface="Georgia"/>
                <a:sym typeface="Georgia"/>
              </a:rPr>
              <a:t>la </a:t>
            </a:r>
            <a:r>
              <a:rPr b="1" lang="es" sz="1100">
                <a:solidFill>
                  <a:srgbClr val="000000"/>
                </a:solidFill>
                <a:latin typeface="Georgia"/>
                <a:ea typeface="Georgia"/>
                <a:cs typeface="Georgia"/>
                <a:sym typeface="Georgia"/>
              </a:rPr>
              <a:t>irritabilidad</a:t>
            </a:r>
            <a:r>
              <a:rPr lang="es" sz="1100">
                <a:solidFill>
                  <a:srgbClr val="000000"/>
                </a:solidFill>
                <a:latin typeface="Georgia"/>
                <a:ea typeface="Georgia"/>
                <a:cs typeface="Georgia"/>
                <a:sym typeface="Georgia"/>
              </a:rPr>
              <a:t> (respuesta ante estímulos exteriores), </a:t>
            </a:r>
          </a:p>
          <a:p>
            <a:pPr rtl="0">
              <a:lnSpc>
                <a:spcPct val="95454"/>
              </a:lnSpc>
              <a:spcBef>
                <a:spcPts val="0"/>
              </a:spcBef>
              <a:buNone/>
            </a:pPr>
            <a:r>
              <a:rPr lang="es" sz="1100">
                <a:solidFill>
                  <a:srgbClr val="000000"/>
                </a:solidFill>
                <a:latin typeface="Georgia"/>
                <a:ea typeface="Georgia"/>
                <a:cs typeface="Georgia"/>
                <a:sym typeface="Georgia"/>
              </a:rPr>
              <a:t>la </a:t>
            </a:r>
            <a:r>
              <a:rPr b="1" lang="es" sz="1100">
                <a:solidFill>
                  <a:srgbClr val="000000"/>
                </a:solidFill>
                <a:latin typeface="Georgia"/>
                <a:ea typeface="Georgia"/>
                <a:cs typeface="Georgia"/>
                <a:sym typeface="Georgia"/>
              </a:rPr>
              <a:t>adaptación</a:t>
            </a:r>
            <a:r>
              <a:rPr lang="es" sz="1100">
                <a:solidFill>
                  <a:srgbClr val="000000"/>
                </a:solidFill>
                <a:latin typeface="Georgia"/>
                <a:ea typeface="Georgia"/>
                <a:cs typeface="Georgia"/>
                <a:sym typeface="Georgia"/>
              </a:rPr>
              <a:t> (las especies vivas evolucionan para adaptarse al ambiente), </a:t>
            </a:r>
          </a:p>
          <a:p>
            <a:pPr rtl="0">
              <a:lnSpc>
                <a:spcPct val="95454"/>
              </a:lnSpc>
              <a:spcBef>
                <a:spcPts val="0"/>
              </a:spcBef>
              <a:buNone/>
            </a:pPr>
            <a:r>
              <a:rPr lang="es" sz="1100">
                <a:solidFill>
                  <a:srgbClr val="000000"/>
                </a:solidFill>
                <a:latin typeface="Georgia"/>
                <a:ea typeface="Georgia"/>
                <a:cs typeface="Georgia"/>
                <a:sym typeface="Georgia"/>
              </a:rPr>
              <a:t>el </a:t>
            </a:r>
            <a:r>
              <a:rPr b="1" lang="es" sz="1100">
                <a:solidFill>
                  <a:srgbClr val="000000"/>
                </a:solidFill>
                <a:latin typeface="Georgia"/>
                <a:ea typeface="Georgia"/>
                <a:cs typeface="Georgia"/>
                <a:sym typeface="Georgia"/>
              </a:rPr>
              <a:t>desarrollo</a:t>
            </a:r>
            <a:r>
              <a:rPr lang="es" sz="1100">
                <a:solidFill>
                  <a:srgbClr val="000000"/>
                </a:solidFill>
                <a:latin typeface="Georgia"/>
                <a:ea typeface="Georgia"/>
                <a:cs typeface="Georgia"/>
                <a:sym typeface="Georgia"/>
              </a:rPr>
              <a:t> (incremento de tamaño) y</a:t>
            </a:r>
          </a:p>
          <a:p>
            <a:pPr rtl="0">
              <a:lnSpc>
                <a:spcPct val="95454"/>
              </a:lnSpc>
              <a:spcBef>
                <a:spcPts val="0"/>
              </a:spcBef>
              <a:buNone/>
            </a:pPr>
            <a:r>
              <a:rPr lang="es" sz="1100">
                <a:solidFill>
                  <a:srgbClr val="000000"/>
                </a:solidFill>
                <a:latin typeface="Georgia"/>
                <a:ea typeface="Georgia"/>
                <a:cs typeface="Georgia"/>
                <a:sym typeface="Georgia"/>
              </a:rPr>
              <a:t> la </a:t>
            </a:r>
            <a:r>
              <a:rPr b="1" lang="es" sz="1100">
                <a:solidFill>
                  <a:srgbClr val="000000"/>
                </a:solidFill>
                <a:latin typeface="Georgia"/>
                <a:ea typeface="Georgia"/>
                <a:cs typeface="Georgia"/>
                <a:sym typeface="Georgia"/>
              </a:rPr>
              <a:t>reproducción</a:t>
            </a:r>
            <a:r>
              <a:rPr lang="es" sz="1100">
                <a:solidFill>
                  <a:srgbClr val="000000"/>
                </a:solidFill>
                <a:latin typeface="Georgia"/>
                <a:ea typeface="Georgia"/>
                <a:cs typeface="Georgia"/>
                <a:sym typeface="Georgia"/>
              </a:rPr>
              <a:t> (la capacidad de generar copias parecidas del mismo organismo, ya sea sexualmente o asexualmente) son algunas de las propiedades de los seres vivos.</a:t>
            </a:r>
          </a:p>
        </p:txBody>
      </p:sp>
      <p:sp>
        <p:nvSpPr>
          <p:cNvPr id="80" name="Shape 80"/>
          <p:cNvSpPr txBox="1"/>
          <p:nvPr>
            <p:ph type="ctrTitle"/>
          </p:nvPr>
        </p:nvSpPr>
        <p:spPr>
          <a:xfrm>
            <a:off x="685800" y="746450"/>
            <a:ext cx="6072599" cy="1158600"/>
          </a:xfrm>
          <a:prstGeom prst="rect">
            <a:avLst/>
          </a:prstGeom>
        </p:spPr>
        <p:txBody>
          <a:bodyPr anchorCtr="0" anchor="b" bIns="91425" lIns="91425" rIns="91425" tIns="91425">
            <a:noAutofit/>
          </a:bodyPr>
          <a:lstStyle/>
          <a:p>
            <a:pPr lvl="0" rtl="0">
              <a:spcBef>
                <a:spcPts val="0"/>
              </a:spcBef>
              <a:buNone/>
            </a:pPr>
            <a:r>
              <a:rPr lang="es"/>
              <a:t>Características de los seres vivos.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 name="Shape 84"/>
        <p:cNvGrpSpPr/>
        <p:nvPr/>
      </p:nvGrpSpPr>
      <p:grpSpPr>
        <a:xfrm>
          <a:off x="0" y="0"/>
          <a:ext cx="0" cy="0"/>
          <a:chOff x="0" y="0"/>
          <a:chExt cx="0" cy="0"/>
        </a:xfrm>
      </p:grpSpPr>
      <p:sp>
        <p:nvSpPr>
          <p:cNvPr id="85" name="Shape 85"/>
          <p:cNvSpPr txBox="1"/>
          <p:nvPr>
            <p:ph type="ctrTitle"/>
          </p:nvPr>
        </p:nvSpPr>
        <p:spPr>
          <a:xfrm>
            <a:off x="685800" y="147550"/>
            <a:ext cx="7493099" cy="1053900"/>
          </a:xfrm>
          <a:prstGeom prst="rect">
            <a:avLst/>
          </a:prstGeom>
        </p:spPr>
        <p:txBody>
          <a:bodyPr anchorCtr="0" anchor="b" bIns="91425" lIns="91425" rIns="91425" tIns="91425">
            <a:noAutofit/>
          </a:bodyPr>
          <a:lstStyle/>
          <a:p>
            <a:pPr>
              <a:spcBef>
                <a:spcPts val="0"/>
              </a:spcBef>
              <a:buNone/>
            </a:pPr>
            <a:r>
              <a:rPr lang="es" sz="3600"/>
              <a:t>REPRODUCCIÓN ASEXUAL </a:t>
            </a:r>
          </a:p>
        </p:txBody>
      </p:sp>
      <p:sp>
        <p:nvSpPr>
          <p:cNvPr id="86" name="Shape 86"/>
          <p:cNvSpPr txBox="1"/>
          <p:nvPr>
            <p:ph idx="1" type="subTitle"/>
          </p:nvPr>
        </p:nvSpPr>
        <p:spPr>
          <a:xfrm>
            <a:off x="685800" y="1412350"/>
            <a:ext cx="8083499" cy="3372599"/>
          </a:xfrm>
          <a:prstGeom prst="rect">
            <a:avLst/>
          </a:prstGeom>
        </p:spPr>
        <p:txBody>
          <a:bodyPr anchorCtr="0" anchor="t" bIns="91425" lIns="91425" rIns="91425" tIns="91425">
            <a:noAutofit/>
          </a:bodyPr>
          <a:lstStyle/>
          <a:p>
            <a:pPr indent="-419100" lvl="0" marL="457200" rtl="0">
              <a:spcBef>
                <a:spcPts val="0"/>
              </a:spcBef>
              <a:buClr>
                <a:schemeClr val="dk2"/>
              </a:buClr>
              <a:buSzPct val="100000"/>
              <a:buFont typeface="Trebuchet MS"/>
              <a:buChar char="●"/>
            </a:pPr>
            <a:r>
              <a:rPr lang="es"/>
              <a:t>interviene un solo progenitor</a:t>
            </a:r>
          </a:p>
          <a:p>
            <a:pPr indent="-419100" lvl="0" marL="457200" rtl="0">
              <a:spcBef>
                <a:spcPts val="0"/>
              </a:spcBef>
              <a:buClr>
                <a:schemeClr val="dk2"/>
              </a:buClr>
              <a:buSzPct val="100000"/>
              <a:buFont typeface="Trebuchet MS"/>
              <a:buChar char="●"/>
            </a:pPr>
            <a:r>
              <a:rPr lang="es"/>
              <a:t>los descendientes son idénticos al progenitor e idénticos entre sí. </a:t>
            </a:r>
          </a:p>
          <a:p>
            <a:pPr indent="-419100" lvl="0" marL="457200" rtl="0">
              <a:spcBef>
                <a:spcPts val="0"/>
              </a:spcBef>
              <a:buClr>
                <a:schemeClr val="dk2"/>
              </a:buClr>
              <a:buSzPct val="100000"/>
              <a:buFont typeface="Trebuchet MS"/>
              <a:buChar char="●"/>
            </a:pPr>
            <a:r>
              <a:rPr lang="es"/>
              <a:t>propia de individuos unicelulares, así como hongos, plantas y animales más sencillos.</a:t>
            </a:r>
          </a:p>
          <a:p>
            <a:pPr lvl="0" rtl="0">
              <a:spcBef>
                <a:spcPts val="0"/>
              </a:spcBef>
              <a:buNone/>
            </a:pPr>
            <a:r>
              <a:t/>
            </a:r>
            <a:endParaRPr/>
          </a:p>
          <a:p>
            <a:pPr>
              <a:spcBef>
                <a:spcPts val="0"/>
              </a:spcBef>
              <a:buNone/>
            </a:pPr>
            <a:r>
              <a:t/>
            </a:r>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ph type="ctrTitle"/>
          </p:nvPr>
        </p:nvSpPr>
        <p:spPr>
          <a:xfrm>
            <a:off x="730500" y="442675"/>
            <a:ext cx="7683000" cy="772800"/>
          </a:xfrm>
          <a:prstGeom prst="rect">
            <a:avLst/>
          </a:prstGeom>
        </p:spPr>
        <p:txBody>
          <a:bodyPr anchorCtr="0" anchor="b" bIns="91425" lIns="91425" rIns="91425" tIns="91425">
            <a:noAutofit/>
          </a:bodyPr>
          <a:lstStyle/>
          <a:p>
            <a:pPr>
              <a:spcBef>
                <a:spcPts val="0"/>
              </a:spcBef>
              <a:buNone/>
            </a:pPr>
            <a:r>
              <a:rPr lang="es"/>
              <a:t>REPRODUCCIÓN SEXUAL</a:t>
            </a:r>
          </a:p>
        </p:txBody>
      </p:sp>
      <p:sp>
        <p:nvSpPr>
          <p:cNvPr id="92" name="Shape 92"/>
          <p:cNvSpPr txBox="1"/>
          <p:nvPr>
            <p:ph idx="1" type="subTitle"/>
          </p:nvPr>
        </p:nvSpPr>
        <p:spPr>
          <a:xfrm>
            <a:off x="685800" y="1986425"/>
            <a:ext cx="7999199" cy="2819699"/>
          </a:xfrm>
          <a:prstGeom prst="rect">
            <a:avLst/>
          </a:prstGeom>
        </p:spPr>
        <p:txBody>
          <a:bodyPr anchorCtr="0" anchor="t" bIns="91425" lIns="91425" rIns="91425" tIns="91425">
            <a:noAutofit/>
          </a:bodyPr>
          <a:lstStyle/>
          <a:p>
            <a:pPr indent="-419100" lvl="0" marL="457200" rtl="0">
              <a:spcBef>
                <a:spcPts val="0"/>
              </a:spcBef>
              <a:buClr>
                <a:schemeClr val="dk2"/>
              </a:buClr>
              <a:buSzPct val="100000"/>
              <a:buFont typeface="Trebuchet MS"/>
              <a:buChar char="●"/>
            </a:pPr>
            <a:r>
              <a:rPr lang="es"/>
              <a:t>intervienen dos progenitores</a:t>
            </a:r>
          </a:p>
          <a:p>
            <a:pPr indent="-419100" lvl="0" marL="457200" rtl="0">
              <a:spcBef>
                <a:spcPts val="0"/>
              </a:spcBef>
              <a:buClr>
                <a:schemeClr val="dk2"/>
              </a:buClr>
              <a:buSzPct val="100000"/>
              <a:buFont typeface="Trebuchet MS"/>
              <a:buChar char="●"/>
            </a:pPr>
            <a:r>
              <a:rPr lang="es"/>
              <a:t>participan células sexuales o gametos que se forman dentro de órganos reproductores.</a:t>
            </a:r>
          </a:p>
          <a:p>
            <a:pPr indent="-419100" lvl="0" marL="457200" rtl="0">
              <a:spcBef>
                <a:spcPts val="0"/>
              </a:spcBef>
              <a:buClr>
                <a:schemeClr val="dk2"/>
              </a:buClr>
              <a:buSzPct val="100000"/>
              <a:buFont typeface="Trebuchet MS"/>
              <a:buChar char="●"/>
            </a:pPr>
            <a:r>
              <a:rPr lang="es"/>
              <a:t>los descendientes son parecidos entre sí, pero no idénticos. </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western">
  <a:themeElements>
    <a:clrScheme name="Custom 424">
      <a:dk1>
        <a:srgbClr val="B0271C"/>
      </a:dk1>
      <a:lt1>
        <a:srgbClr val="FFE8BB"/>
      </a:lt1>
      <a:dk2>
        <a:srgbClr val="374252"/>
      </a:dk2>
      <a:lt2>
        <a:srgbClr val="A5BDC0"/>
      </a:lt2>
      <a:accent1>
        <a:srgbClr val="C0974D"/>
      </a:accent1>
      <a:accent2>
        <a:srgbClr val="E49C5F"/>
      </a:accent2>
      <a:accent3>
        <a:srgbClr val="5D7372"/>
      </a:accent3>
      <a:accent4>
        <a:srgbClr val="B92C00"/>
      </a:accent4>
      <a:accent5>
        <a:srgbClr val="804000"/>
      </a:accent5>
      <a:accent6>
        <a:srgbClr val="A49D80"/>
      </a:accent6>
      <a:hlink>
        <a:srgbClr val="B0271C"/>
      </a:hlink>
      <a:folHlink>
        <a:srgbClr val="5B5F6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